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0" r:id="rId1"/>
  </p:sldMasterIdLst>
  <p:notesMasterIdLst>
    <p:notesMasterId r:id="rId26"/>
  </p:notesMasterIdLst>
  <p:sldIdLst>
    <p:sldId id="257" r:id="rId2"/>
    <p:sldId id="273" r:id="rId3"/>
    <p:sldId id="277" r:id="rId4"/>
    <p:sldId id="293" r:id="rId5"/>
    <p:sldId id="294" r:id="rId6"/>
    <p:sldId id="295" r:id="rId7"/>
    <p:sldId id="297" r:id="rId8"/>
    <p:sldId id="287" r:id="rId9"/>
    <p:sldId id="285" r:id="rId10"/>
    <p:sldId id="288" r:id="rId11"/>
    <p:sldId id="286" r:id="rId12"/>
    <p:sldId id="279" r:id="rId13"/>
    <p:sldId id="290" r:id="rId14"/>
    <p:sldId id="272" r:id="rId15"/>
    <p:sldId id="276" r:id="rId16"/>
    <p:sldId id="275" r:id="rId17"/>
    <p:sldId id="280" r:id="rId18"/>
    <p:sldId id="282" r:id="rId19"/>
    <p:sldId id="284" r:id="rId20"/>
    <p:sldId id="283" r:id="rId21"/>
    <p:sldId id="281" r:id="rId22"/>
    <p:sldId id="291" r:id="rId23"/>
    <p:sldId id="274" r:id="rId24"/>
    <p:sldId id="271"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003366"/>
    <a:srgbClr val="FF0066"/>
    <a:srgbClr val="00CC99"/>
    <a:srgbClr val="009999"/>
    <a:srgbClr val="FF8C00"/>
    <a:srgbClr val="336699"/>
    <a:srgbClr val="1D4575"/>
    <a:srgbClr val="4682B4"/>
    <a:srgbClr val="FFA500"/>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0554" autoAdjust="0"/>
    <p:restoredTop sz="90771" autoAdjust="0"/>
  </p:normalViewPr>
  <p:slideViewPr>
    <p:cSldViewPr>
      <p:cViewPr varScale="1">
        <p:scale>
          <a:sx n="88" d="100"/>
          <a:sy n="88" d="100"/>
        </p:scale>
        <p:origin x="-1517" y="-77"/>
      </p:cViewPr>
      <p:guideLst>
        <p:guide orient="horz" pos="2160"/>
        <p:guide pos="2880"/>
      </p:guideLst>
    </p:cSldViewPr>
  </p:slideViewPr>
  <p:outlineViewPr>
    <p:cViewPr>
      <p:scale>
        <a:sx n="33" d="100"/>
        <a:sy n="33" d="100"/>
      </p:scale>
      <p:origin x="0" y="7022"/>
    </p:cViewPr>
  </p:outlin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73"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1048674"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6812289-25E8-4333-BC2A-1881C6E4D6D6}" type="datetimeFigureOut">
              <a:rPr lang="en-US" smtClean="0"/>
              <a:pPr/>
              <a:t>6/16/2022</a:t>
            </a:fld>
            <a:endParaRPr lang="en-US"/>
          </a:p>
        </p:txBody>
      </p:sp>
      <p:sp>
        <p:nvSpPr>
          <p:cNvPr id="1048675"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48676"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77"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1048678"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33F8FA-00AD-4A6A-BD5F-B55C3B5C8904}"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0" name="Slide Image Placeholder 1"/>
          <p:cNvSpPr>
            <a:spLocks noGrp="1" noRot="1" noChangeAspect="1"/>
          </p:cNvSpPr>
          <p:nvPr>
            <p:ph type="sldImg"/>
          </p:nvPr>
        </p:nvSpPr>
        <p:spPr/>
      </p:sp>
      <p:sp>
        <p:nvSpPr>
          <p:cNvPr id="1048591" name="Notes Placeholder 2"/>
          <p:cNvSpPr>
            <a:spLocks noGrp="1"/>
          </p:cNvSpPr>
          <p:nvPr>
            <p:ph type="body" idx="1"/>
          </p:nvPr>
        </p:nvSpPr>
        <p:spPr/>
        <p:txBody>
          <a:bodyPr>
            <a:normAutofit/>
          </a:bodyPr>
          <a:lstStyle/>
          <a:p>
            <a:endParaRPr lang="en-US"/>
          </a:p>
        </p:txBody>
      </p:sp>
      <p:sp>
        <p:nvSpPr>
          <p:cNvPr id="1048592" name="Slide Number Placeholder 3"/>
          <p:cNvSpPr>
            <a:spLocks noGrp="1"/>
          </p:cNvSpPr>
          <p:nvPr>
            <p:ph type="sldNum" sz="quarter" idx="10"/>
          </p:nvPr>
        </p:nvSpPr>
        <p:spPr/>
        <p:txBody>
          <a:bodyPr/>
          <a:lstStyle/>
          <a:p>
            <a:fld id="{9733F8FA-00AD-4A6A-BD5F-B55C3B5C8904}"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2DE99943-CA4D-4234-A7C8-89341BC7DC5B}" type="datetimeFigureOut">
              <a:rPr lang="en-US" smtClean="0"/>
              <a:pPr/>
              <a:t>6/16/2022</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7AD68C50-69CB-4120-BC97-88436FF95FC3}"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2DE99943-CA4D-4234-A7C8-89341BC7DC5B}" type="datetimeFigureOut">
              <a:rPr lang="en-US" smtClean="0"/>
              <a:pPr/>
              <a:t>6/16/2022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D68C50-69CB-4120-BC97-88436FF95FC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2DE99943-CA4D-4234-A7C8-89341BC7DC5B}" type="datetimeFigureOut">
              <a:rPr lang="en-US" smtClean="0"/>
              <a:pPr/>
              <a:t>6/16/2022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D68C50-69CB-4120-BC97-88436FF95FC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2DE99943-CA4D-4234-A7C8-89341BC7DC5B}" type="datetimeFigureOut">
              <a:rPr lang="en-US" smtClean="0"/>
              <a:pPr/>
              <a:t>6/16/2022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D68C50-69CB-4120-BC97-88436FF95FC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2DE99943-CA4D-4234-A7C8-89341BC7DC5B}" type="datetimeFigureOut">
              <a:rPr lang="en-US" smtClean="0"/>
              <a:pPr/>
              <a:t>6/16/2022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AD68C50-69CB-4120-BC97-88436FF95FC3}"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2DE99943-CA4D-4234-A7C8-89341BC7DC5B}" type="datetimeFigureOut">
              <a:rPr lang="en-US" smtClean="0"/>
              <a:pPr/>
              <a:t>6/16/2022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AD68C50-69CB-4120-BC97-88436FF95FC3}"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2DE99943-CA4D-4234-A7C8-89341BC7DC5B}" type="datetimeFigureOut">
              <a:rPr lang="en-US" smtClean="0"/>
              <a:pPr/>
              <a:t>6/16/2022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AD68C50-69CB-4120-BC97-88436FF95FC3}"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2DE99943-CA4D-4234-A7C8-89341BC7DC5B}" type="datetimeFigureOut">
              <a:rPr lang="en-US" smtClean="0"/>
              <a:pPr/>
              <a:t>6/16/2022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AD68C50-69CB-4120-BC97-88436FF95FC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E99943-CA4D-4234-A7C8-89341BC7DC5B}" type="datetimeFigureOut">
              <a:rPr lang="en-US" smtClean="0"/>
              <a:pPr/>
              <a:t>6/16/2022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AD68C50-69CB-4120-BC97-88436FF95FC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2DE99943-CA4D-4234-A7C8-89341BC7DC5B}" type="datetimeFigureOut">
              <a:rPr lang="en-US" smtClean="0"/>
              <a:pPr/>
              <a:t>6/16/2022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AD68C50-69CB-4120-BC97-88436FF95FC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2DE99943-CA4D-4234-A7C8-89341BC7DC5B}" type="datetimeFigureOut">
              <a:rPr lang="en-US" smtClean="0"/>
              <a:pPr/>
              <a:t>6/16/2022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077200" y="6356350"/>
            <a:ext cx="609600" cy="365125"/>
          </a:xfrm>
        </p:spPr>
        <p:txBody>
          <a:bodyPr/>
          <a:lstStyle/>
          <a:p>
            <a:fld id="{7AD68C50-69CB-4120-BC97-88436FF95FC3}" type="slidenum">
              <a:rPr lang="en-US" smtClean="0"/>
              <a:pPr/>
              <a:t>‹#›</a:t>
            </a:fld>
            <a:endParaRPr lang="en-US"/>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2DE99943-CA4D-4234-A7C8-89341BC7DC5B}" type="datetimeFigureOut">
              <a:rPr lang="en-US" smtClean="0"/>
              <a:pPr/>
              <a:t>6/16/2022</a:t>
            </a:fld>
            <a:endParaRPr lang="en-US"/>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US"/>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7AD68C50-69CB-4120-BC97-88436FF95FC3}" type="slidenum">
              <a:rPr lang="en-US" smtClean="0"/>
              <a:pPr/>
              <a:t>‹#›</a:t>
            </a:fld>
            <a:endParaRPr lang="en-US"/>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48586" name="Title 3"/>
          <p:cNvSpPr>
            <a:spLocks noGrp="1"/>
          </p:cNvSpPr>
          <p:nvPr>
            <p:ph type="ctrTitle"/>
          </p:nvPr>
        </p:nvSpPr>
        <p:spPr>
          <a:xfrm>
            <a:off x="2857488" y="1142984"/>
            <a:ext cx="4278541" cy="1556966"/>
          </a:xfrm>
          <a:noFill/>
          <a:ln>
            <a:noFill/>
            <a:prstDash val="solid"/>
          </a:ln>
        </p:spPr>
        <p:txBody>
          <a:bodyPr anchor="ctr">
            <a:noAutofit/>
          </a:bodyPr>
          <a:lstStyle/>
          <a:p>
            <a:pPr algn="l"/>
            <a:r>
              <a:rPr lang="en-US" sz="4000" b="1" smtClean="0">
                <a:solidFill>
                  <a:srgbClr val="36363D"/>
                </a:solidFill>
                <a:latin typeface="Times New Roman" pitchFamily="18" charset="0"/>
                <a:cs typeface="Times New Roman" pitchFamily="18" charset="0"/>
              </a:rPr>
              <a:t>DATA HIDER</a:t>
            </a:r>
            <a:endParaRPr lang="zh-CN" altLang="en-US" sz="4000">
              <a:solidFill>
                <a:srgbClr val="36363D"/>
              </a:solidFill>
              <a:latin typeface="Times New Roman" pitchFamily="18" charset="0"/>
              <a:cs typeface="Times New Roman" pitchFamily="18" charset="0"/>
            </a:endParaRPr>
          </a:p>
        </p:txBody>
      </p:sp>
      <p:sp>
        <p:nvSpPr>
          <p:cNvPr id="1048587" name="Subtitle 4"/>
          <p:cNvSpPr>
            <a:spLocks noGrp="1"/>
          </p:cNvSpPr>
          <p:nvPr>
            <p:ph type="subTitle" idx="1"/>
          </p:nvPr>
        </p:nvSpPr>
        <p:spPr>
          <a:xfrm>
            <a:off x="2500298" y="2714620"/>
            <a:ext cx="4500594" cy="1401300"/>
          </a:xfrm>
          <a:noFill/>
        </p:spPr>
        <p:txBody>
          <a:bodyPr>
            <a:normAutofit/>
          </a:bodyPr>
          <a:lstStyle/>
          <a:p>
            <a:pPr algn="ctr"/>
            <a:r>
              <a:rPr lang="en-US" b="1">
                <a:solidFill>
                  <a:srgbClr val="36363D"/>
                </a:solidFill>
                <a:latin typeface="Times New Roman" pitchFamily="18" charset="0"/>
                <a:cs typeface="Times New Roman" pitchFamily="18" charset="0"/>
              </a:rPr>
              <a:t>A MINI PROJECT </a:t>
            </a:r>
            <a:r>
              <a:rPr lang="en-US" b="1" smtClean="0">
                <a:solidFill>
                  <a:srgbClr val="36363D"/>
                </a:solidFill>
                <a:latin typeface="Times New Roman" pitchFamily="18" charset="0"/>
                <a:cs typeface="Times New Roman" pitchFamily="18" charset="0"/>
              </a:rPr>
              <a:t>REPORT</a:t>
            </a:r>
            <a:r>
              <a:rPr lang="en-IN" b="1" smtClean="0">
                <a:solidFill>
                  <a:srgbClr val="36363D"/>
                </a:solidFill>
                <a:latin typeface="Times New Roman" pitchFamily="18" charset="0"/>
                <a:cs typeface="Times New Roman" pitchFamily="18" charset="0"/>
              </a:rPr>
              <a:t> </a:t>
            </a:r>
            <a:r>
              <a:rPr lang="en-US" sz="2800" smtClean="0">
                <a:solidFill>
                  <a:srgbClr val="36363D"/>
                </a:solidFill>
                <a:latin typeface="Times New Roman" pitchFamily="18" charset="0"/>
                <a:cs typeface="Times New Roman" pitchFamily="18" charset="0"/>
              </a:rPr>
              <a:t>Submitted </a:t>
            </a:r>
            <a:r>
              <a:rPr lang="en-US" sz="2800">
                <a:solidFill>
                  <a:srgbClr val="36363D"/>
                </a:solidFill>
                <a:latin typeface="Times New Roman" pitchFamily="18" charset="0"/>
                <a:cs typeface="Times New Roman" pitchFamily="18" charset="0"/>
              </a:rPr>
              <a:t>by</a:t>
            </a:r>
            <a:endParaRPr lang="en-IN">
              <a:solidFill>
                <a:srgbClr val="36363D"/>
              </a:solidFill>
              <a:latin typeface="Times New Roman" pitchFamily="18" charset="0"/>
              <a:cs typeface="Times New Roman" pitchFamily="18" charset="0"/>
            </a:endParaRPr>
          </a:p>
        </p:txBody>
      </p:sp>
      <p:sp>
        <p:nvSpPr>
          <p:cNvPr id="1048588" name="TextBox 7"/>
          <p:cNvSpPr txBox="1"/>
          <p:nvPr/>
        </p:nvSpPr>
        <p:spPr>
          <a:xfrm flipH="1">
            <a:off x="1785918" y="3500438"/>
            <a:ext cx="6288757" cy="1938992"/>
          </a:xfrm>
          <a:prstGeom prst="rect">
            <a:avLst/>
          </a:prstGeom>
          <a:noFill/>
          <a:ln>
            <a:noFill/>
          </a:ln>
        </p:spPr>
        <p:txBody>
          <a:bodyPr wrap="square" rtlCol="0">
            <a:spAutoFit/>
          </a:bodyPr>
          <a:lstStyle/>
          <a:p>
            <a:pPr lvl="3" algn="just"/>
            <a:endParaRPr lang="en-US" sz="2400" smtClean="0">
              <a:solidFill>
                <a:srgbClr val="36363D"/>
              </a:solidFill>
              <a:latin typeface="Times New Roman" pitchFamily="18" charset="0"/>
              <a:cs typeface="Times New Roman" pitchFamily="18" charset="0"/>
            </a:endParaRPr>
          </a:p>
          <a:p>
            <a:pPr marL="0" lvl="3" algn="just">
              <a:buFont typeface="Wingdings" pitchFamily="2" charset="2"/>
              <a:buChar char="q"/>
            </a:pPr>
            <a:r>
              <a:rPr lang="en-IN" sz="2400" smtClean="0">
                <a:solidFill>
                  <a:srgbClr val="36363D"/>
                </a:solidFill>
                <a:latin typeface="Times New Roman" pitchFamily="18" charset="0"/>
                <a:cs typeface="Times New Roman" pitchFamily="18" charset="0"/>
              </a:rPr>
              <a:t>  A</a:t>
            </a:r>
            <a:r>
              <a:rPr lang="en-US" sz="2400" smtClean="0">
                <a:solidFill>
                  <a:srgbClr val="36363D"/>
                </a:solidFill>
                <a:latin typeface="Times New Roman" pitchFamily="18" charset="0"/>
                <a:cs typeface="Times New Roman" pitchFamily="18" charset="0"/>
              </a:rPr>
              <a:t>nthoni Thomas R    (732119205005) </a:t>
            </a:r>
          </a:p>
          <a:p>
            <a:pPr marL="0" lvl="3" algn="just">
              <a:buFont typeface="Wingdings" pitchFamily="2" charset="2"/>
              <a:buChar char="q"/>
            </a:pPr>
            <a:r>
              <a:rPr lang="en-US" sz="2400" smtClean="0">
                <a:solidFill>
                  <a:srgbClr val="36363D"/>
                </a:solidFill>
                <a:latin typeface="Times New Roman" pitchFamily="18" charset="0"/>
                <a:cs typeface="Times New Roman" pitchFamily="18" charset="0"/>
              </a:rPr>
              <a:t>  LakshmanaKumar </a:t>
            </a:r>
            <a:r>
              <a:rPr lang="en-US" sz="2400" smtClean="0">
                <a:solidFill>
                  <a:srgbClr val="36363D"/>
                </a:solidFill>
                <a:latin typeface="Times New Roman" pitchFamily="18" charset="0"/>
                <a:cs typeface="Times New Roman" pitchFamily="18" charset="0"/>
              </a:rPr>
              <a:t>V (732119205024)</a:t>
            </a:r>
          </a:p>
          <a:p>
            <a:pPr algn="just">
              <a:buFont typeface="Wingdings" pitchFamily="2" charset="2"/>
              <a:buChar char="q"/>
            </a:pPr>
            <a:r>
              <a:rPr lang="en-US" sz="2400" smtClean="0">
                <a:solidFill>
                  <a:srgbClr val="36363D"/>
                </a:solidFill>
                <a:latin typeface="Times New Roman" pitchFamily="18" charset="0"/>
                <a:cs typeface="Times New Roman" pitchFamily="18" charset="0"/>
              </a:rPr>
              <a:t>  Pon </a:t>
            </a:r>
            <a:r>
              <a:rPr lang="en-US" sz="2400">
                <a:solidFill>
                  <a:srgbClr val="36363D"/>
                </a:solidFill>
                <a:latin typeface="Times New Roman" pitchFamily="18" charset="0"/>
                <a:cs typeface="Times New Roman" pitchFamily="18" charset="0"/>
              </a:rPr>
              <a:t>Pandian P           </a:t>
            </a:r>
            <a:r>
              <a:rPr lang="en-US" sz="2400" smtClean="0">
                <a:solidFill>
                  <a:srgbClr val="36363D"/>
                </a:solidFill>
                <a:latin typeface="Times New Roman" pitchFamily="18" charset="0"/>
                <a:cs typeface="Times New Roman" pitchFamily="18" charset="0"/>
              </a:rPr>
              <a:t>(</a:t>
            </a:r>
            <a:r>
              <a:rPr lang="en-US" sz="2400">
                <a:solidFill>
                  <a:srgbClr val="36363D"/>
                </a:solidFill>
                <a:latin typeface="Times New Roman" pitchFamily="18" charset="0"/>
                <a:cs typeface="Times New Roman" pitchFamily="18" charset="0"/>
              </a:rPr>
              <a:t>732119205038)</a:t>
            </a:r>
          </a:p>
          <a:p>
            <a:pPr algn="just">
              <a:buFont typeface="Wingdings" pitchFamily="2" charset="2"/>
              <a:buChar char="q"/>
            </a:pPr>
            <a:r>
              <a:rPr lang="en-US" sz="2400">
                <a:solidFill>
                  <a:srgbClr val="36363D"/>
                </a:solidFill>
                <a:latin typeface="Times New Roman" pitchFamily="18" charset="0"/>
                <a:cs typeface="Times New Roman" pitchFamily="18" charset="0"/>
              </a:rPr>
              <a:t> </a:t>
            </a:r>
            <a:r>
              <a:rPr lang="en-US" sz="2400" smtClean="0">
                <a:solidFill>
                  <a:srgbClr val="36363D"/>
                </a:solidFill>
                <a:latin typeface="Times New Roman" pitchFamily="18" charset="0"/>
                <a:cs typeface="Times New Roman" pitchFamily="18" charset="0"/>
              </a:rPr>
              <a:t> Sekar </a:t>
            </a:r>
            <a:r>
              <a:rPr lang="en-US" sz="2400">
                <a:solidFill>
                  <a:srgbClr val="36363D"/>
                </a:solidFill>
                <a:latin typeface="Times New Roman" pitchFamily="18" charset="0"/>
                <a:cs typeface="Times New Roman" pitchFamily="18" charset="0"/>
              </a:rPr>
              <a:t>S                    </a:t>
            </a:r>
            <a:r>
              <a:rPr lang="en-US" sz="2400" smtClean="0">
                <a:solidFill>
                  <a:srgbClr val="36363D"/>
                </a:solidFill>
                <a:latin typeface="Times New Roman" pitchFamily="18" charset="0"/>
                <a:cs typeface="Times New Roman" pitchFamily="18" charset="0"/>
              </a:rPr>
              <a:t> </a:t>
            </a:r>
            <a:r>
              <a:rPr lang="en-US" sz="2400">
                <a:solidFill>
                  <a:srgbClr val="36363D"/>
                </a:solidFill>
                <a:latin typeface="Times New Roman" pitchFamily="18" charset="0"/>
                <a:cs typeface="Times New Roman" pitchFamily="18" charset="0"/>
              </a:rPr>
              <a:t>(732119205047)        </a:t>
            </a:r>
          </a:p>
        </p:txBody>
      </p:sp>
      <p:sp>
        <p:nvSpPr>
          <p:cNvPr id="1048589" name="TextBox 8"/>
          <p:cNvSpPr txBox="1"/>
          <p:nvPr/>
        </p:nvSpPr>
        <p:spPr>
          <a:xfrm>
            <a:off x="4714876" y="5500702"/>
            <a:ext cx="4191000" cy="1200329"/>
          </a:xfrm>
          <a:prstGeom prst="rect">
            <a:avLst/>
          </a:prstGeom>
          <a:noFill/>
        </p:spPr>
        <p:txBody>
          <a:bodyPr wrap="square" rtlCol="0">
            <a:spAutoFit/>
          </a:bodyPr>
          <a:lstStyle/>
          <a:p>
            <a:pPr algn="ctr"/>
            <a:r>
              <a:rPr lang="en-GB" b="1" smtClean="0">
                <a:solidFill>
                  <a:srgbClr val="36363D"/>
                </a:solidFill>
                <a:latin typeface="Times New Roman" pitchFamily="18" charset="0"/>
                <a:cs typeface="Times New Roman" pitchFamily="18" charset="0"/>
              </a:rPr>
              <a:t>Project Guide</a:t>
            </a:r>
          </a:p>
          <a:p>
            <a:pPr algn="ctr"/>
            <a:r>
              <a:rPr lang="en-GB" err="1" smtClean="0">
                <a:solidFill>
                  <a:srgbClr val="36363D"/>
                </a:solidFill>
                <a:latin typeface="Times New Roman" pitchFamily="18" charset="0"/>
                <a:cs typeface="Times New Roman" pitchFamily="18" charset="0"/>
              </a:rPr>
              <a:t>Mr.T.Krishnakaarthik,M.E</a:t>
            </a:r>
            <a:r>
              <a:rPr lang="en-GB" smtClean="0">
                <a:solidFill>
                  <a:srgbClr val="36363D"/>
                </a:solidFill>
                <a:latin typeface="Times New Roman" pitchFamily="18" charset="0"/>
                <a:cs typeface="Times New Roman" pitchFamily="18" charset="0"/>
              </a:rPr>
              <a:t>.,(</a:t>
            </a:r>
            <a:r>
              <a:rPr lang="en-GB" err="1" smtClean="0">
                <a:solidFill>
                  <a:srgbClr val="36363D"/>
                </a:solidFill>
                <a:latin typeface="Times New Roman" pitchFamily="18" charset="0"/>
                <a:cs typeface="Times New Roman" pitchFamily="18" charset="0"/>
              </a:rPr>
              <a:t>Ph.D</a:t>
            </a:r>
            <a:r>
              <a:rPr lang="en-GB" smtClean="0">
                <a:solidFill>
                  <a:srgbClr val="36363D"/>
                </a:solidFill>
                <a:latin typeface="Times New Roman" pitchFamily="18" charset="0"/>
                <a:cs typeface="Times New Roman" pitchFamily="18" charset="0"/>
              </a:rPr>
              <a:t>).,</a:t>
            </a:r>
          </a:p>
          <a:p>
            <a:pPr algn="ctr"/>
            <a:r>
              <a:rPr lang="en-GB" smtClean="0">
                <a:solidFill>
                  <a:srgbClr val="36363D"/>
                </a:solidFill>
                <a:latin typeface="Times New Roman" pitchFamily="18" charset="0"/>
                <a:cs typeface="Times New Roman" pitchFamily="18" charset="0"/>
              </a:rPr>
              <a:t>Professor,</a:t>
            </a:r>
            <a:endParaRPr lang="en-US" smtClean="0">
              <a:solidFill>
                <a:srgbClr val="36363D"/>
              </a:solidFill>
              <a:latin typeface="Times New Roman" pitchFamily="18" charset="0"/>
              <a:cs typeface="Times New Roman" pitchFamily="18" charset="0"/>
            </a:endParaRPr>
          </a:p>
          <a:p>
            <a:pPr algn="ctr"/>
            <a:r>
              <a:rPr lang="en-US" smtClean="0">
                <a:solidFill>
                  <a:srgbClr val="36363D"/>
                </a:solidFill>
                <a:latin typeface="Times New Roman" pitchFamily="18" charset="0"/>
                <a:cs typeface="Times New Roman" pitchFamily="18" charset="0"/>
              </a:rPr>
              <a:t>Department of Information </a:t>
            </a:r>
            <a:r>
              <a:rPr lang="en-US">
                <a:solidFill>
                  <a:srgbClr val="36363D"/>
                </a:solidFill>
                <a:latin typeface="Times New Roman" pitchFamily="18" charset="0"/>
                <a:cs typeface="Times New Roman" pitchFamily="18" charset="0"/>
              </a:rPr>
              <a:t>Technology</a:t>
            </a:r>
          </a:p>
        </p:txBody>
      </p:sp>
      <p:pic>
        <p:nvPicPr>
          <p:cNvPr id="2097169" name="Picture 2097168"/>
          <p:cNvPicPr>
            <a:picLocks/>
          </p:cNvPicPr>
          <p:nvPr/>
        </p:nvPicPr>
        <p:blipFill>
          <a:blip r:embed="rId3"/>
          <a:stretch>
            <a:fillRect/>
          </a:stretch>
        </p:blipFill>
        <p:spPr>
          <a:xfrm>
            <a:off x="214282" y="857232"/>
            <a:ext cx="2073077" cy="1928107"/>
          </a:xfrm>
          <a:prstGeom prst="rect">
            <a:avLst/>
          </a:prstGeom>
        </p:spPr>
      </p:pic>
      <p:pic>
        <p:nvPicPr>
          <p:cNvPr id="2097170" name="Picture 2097169"/>
          <p:cNvPicPr>
            <a:picLocks/>
          </p:cNvPicPr>
          <p:nvPr/>
        </p:nvPicPr>
        <p:blipFill>
          <a:blip r:embed="rId4"/>
          <a:stretch>
            <a:fillRect/>
          </a:stretch>
        </p:blipFill>
        <p:spPr>
          <a:xfrm>
            <a:off x="6858016" y="785794"/>
            <a:ext cx="2045683" cy="1652233"/>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xmlns:p14="http://schemas.microsoft.com/office/powerpoint/2010/main" spd="slow" p14:dur="4400">
        <p14:honeycomb/>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472" y="642918"/>
            <a:ext cx="8229600" cy="561228"/>
          </a:xfrm>
        </p:spPr>
        <p:txBody>
          <a:bodyPr>
            <a:normAutofit/>
          </a:bodyPr>
          <a:lstStyle/>
          <a:p>
            <a:r>
              <a:rPr lang="en-GB" sz="2400" b="1" smtClean="0">
                <a:solidFill>
                  <a:schemeClr val="tx1"/>
                </a:solidFill>
                <a:latin typeface="Times New Roman" pitchFamily="18" charset="0"/>
                <a:cs typeface="Times New Roman" pitchFamily="18" charset="0"/>
              </a:rPr>
              <a:t>OVERVIEW OF IMAGE STEGANOGRAPHY</a:t>
            </a:r>
            <a:endParaRPr lang="en-US" sz="2400" b="1">
              <a:solidFill>
                <a:schemeClr val="tx1"/>
              </a:solidFill>
              <a:latin typeface="Times New Roman" pitchFamily="18" charset="0"/>
              <a:cs typeface="Times New Roman" pitchFamily="18" charset="0"/>
            </a:endParaRPr>
          </a:p>
        </p:txBody>
      </p:sp>
      <p:sp>
        <p:nvSpPr>
          <p:cNvPr id="3" name="Content Placeholder 2"/>
          <p:cNvSpPr>
            <a:spLocks noGrp="1"/>
          </p:cNvSpPr>
          <p:nvPr>
            <p:ph idx="1"/>
          </p:nvPr>
        </p:nvSpPr>
        <p:spPr>
          <a:xfrm>
            <a:off x="428596" y="1357298"/>
            <a:ext cx="8229600" cy="4389120"/>
          </a:xfrm>
        </p:spPr>
        <p:txBody>
          <a:bodyPr/>
          <a:lstStyle/>
          <a:p>
            <a:pPr algn="just">
              <a:buClrTx/>
              <a:buFont typeface="Wingdings" pitchFamily="2" charset="2"/>
              <a:buChar char="q"/>
            </a:pPr>
            <a:r>
              <a:rPr lang="en-US" sz="1800" smtClean="0">
                <a:latin typeface="Times New Roman" pitchFamily="18" charset="0"/>
                <a:cs typeface="Times New Roman" pitchFamily="18" charset="0"/>
              </a:rPr>
              <a:t>      	The overall process of the image steganography is to hide the sensitive data or information inside a cover image without the degradation of the original image.</a:t>
            </a:r>
          </a:p>
          <a:p>
            <a:pPr algn="just">
              <a:buClrTx/>
              <a:buFont typeface="Wingdings" pitchFamily="2" charset="2"/>
              <a:buChar char="q"/>
            </a:pPr>
            <a:endParaRPr lang="en-US" sz="1800" smtClean="0">
              <a:latin typeface="Times New Roman" pitchFamily="18" charset="0"/>
              <a:cs typeface="Times New Roman" pitchFamily="18" charset="0"/>
            </a:endParaRPr>
          </a:p>
          <a:p>
            <a:pPr algn="just">
              <a:buClrTx/>
              <a:buFont typeface="Wingdings" pitchFamily="2" charset="2"/>
              <a:buChar char="q"/>
            </a:pPr>
            <a:r>
              <a:rPr lang="en-US" sz="1800" smtClean="0">
                <a:latin typeface="Times New Roman" pitchFamily="18" charset="0"/>
                <a:cs typeface="Times New Roman" pitchFamily="18" charset="0"/>
              </a:rPr>
              <a:t>           Hence providing the security by which no unauthorized person can access the information which is hidden.</a:t>
            </a:r>
            <a:endParaRPr lang="en-US" sz="1800" b="1" smtClean="0">
              <a:latin typeface="Times New Roman" pitchFamily="18" charset="0"/>
              <a:cs typeface="Times New Roman" pitchFamily="18" charset="0"/>
            </a:endParaRPr>
          </a:p>
          <a:p>
            <a:pPr>
              <a:buClrTx/>
              <a:buNone/>
            </a:pPr>
            <a:r>
              <a:rPr lang="en-US" sz="1800" smtClean="0">
                <a:latin typeface="Times New Roman" pitchFamily="18" charset="0"/>
                <a:cs typeface="Times New Roman" pitchFamily="18" charset="0"/>
              </a:rPr>
              <a:t>			</a:t>
            </a:r>
            <a:endParaRPr lang="en-US" sz="1800" b="1" smtClean="0">
              <a:latin typeface="Times New Roman" pitchFamily="18" charset="0"/>
              <a:cs typeface="Times New Roman" pitchFamily="18" charset="0"/>
            </a:endParaRPr>
          </a:p>
          <a:p>
            <a:pPr algn="just">
              <a:buNone/>
            </a:pPr>
            <a:endParaRPr lang="en-US" sz="1800" b="1" smtClean="0">
              <a:latin typeface="Times New Roman" pitchFamily="18" charset="0"/>
              <a:cs typeface="Times New Roman" pitchFamily="18" charset="0"/>
            </a:endParaRPr>
          </a:p>
          <a:p>
            <a:pPr>
              <a:buNone/>
            </a:pPr>
            <a:endParaRPr lang="en-US"/>
          </a:p>
        </p:txBody>
      </p:sp>
      <p:pic>
        <p:nvPicPr>
          <p:cNvPr id="4" name="Picture 25" descr="IMG_20220501_214400.jpg"/>
          <p:cNvPicPr>
            <a:picLocks noChangeAspect="1" noChangeArrowheads="1"/>
          </p:cNvPicPr>
          <p:nvPr/>
        </p:nvPicPr>
        <p:blipFill>
          <a:blip r:embed="rId2"/>
          <a:srcRect/>
          <a:stretch>
            <a:fillRect/>
          </a:stretch>
        </p:blipFill>
        <p:spPr bwMode="auto">
          <a:xfrm>
            <a:off x="1214414" y="3143248"/>
            <a:ext cx="6572296" cy="3000396"/>
          </a:xfrm>
          <a:prstGeom prst="rect">
            <a:avLst/>
          </a:prstGeom>
          <a:noFill/>
        </p:spPr>
      </p:pic>
      <p:sp>
        <p:nvSpPr>
          <p:cNvPr id="5" name="Rectangle 4"/>
          <p:cNvSpPr/>
          <p:nvPr/>
        </p:nvSpPr>
        <p:spPr>
          <a:xfrm>
            <a:off x="2500298" y="6215082"/>
            <a:ext cx="4153766" cy="369332"/>
          </a:xfrm>
          <a:prstGeom prst="rect">
            <a:avLst/>
          </a:prstGeom>
        </p:spPr>
        <p:txBody>
          <a:bodyPr wrap="none">
            <a:spAutoFit/>
          </a:bodyPr>
          <a:lstStyle/>
          <a:p>
            <a:r>
              <a:rPr lang="en-US" b="1" smtClean="0">
                <a:latin typeface="Times New Roman" pitchFamily="18" charset="0"/>
                <a:ea typeface="Times New Roman" pitchFamily="18" charset="0"/>
                <a:cs typeface="Times New Roman" pitchFamily="18" charset="0"/>
              </a:rPr>
              <a:t>SENDER AND RECEIVER DIAGRAM</a:t>
            </a:r>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4348" y="357166"/>
            <a:ext cx="8229600" cy="1143000"/>
          </a:xfrm>
        </p:spPr>
        <p:txBody>
          <a:bodyPr>
            <a:normAutofit/>
          </a:bodyPr>
          <a:lstStyle/>
          <a:p>
            <a:r>
              <a:rPr lang="en-US" sz="2400" b="1" smtClean="0">
                <a:solidFill>
                  <a:schemeClr val="tx1"/>
                </a:solidFill>
                <a:latin typeface="Times New Roman" pitchFamily="18" charset="0"/>
                <a:cs typeface="Times New Roman" pitchFamily="18" charset="0"/>
              </a:rPr>
              <a:t>BACKGROUND PROCESS</a:t>
            </a:r>
            <a:br>
              <a:rPr lang="en-US" sz="2400" b="1" smtClean="0">
                <a:solidFill>
                  <a:schemeClr val="tx1"/>
                </a:solidFill>
                <a:latin typeface="Times New Roman" pitchFamily="18" charset="0"/>
                <a:cs typeface="Times New Roman" pitchFamily="18" charset="0"/>
              </a:rPr>
            </a:br>
            <a:endParaRPr lang="en-US" sz="2400">
              <a:solidFill>
                <a:schemeClr val="tx1"/>
              </a:solidFill>
              <a:latin typeface="Times New Roman" pitchFamily="18" charset="0"/>
              <a:cs typeface="Times New Roman" pitchFamily="18" charset="0"/>
            </a:endParaRPr>
          </a:p>
        </p:txBody>
      </p:sp>
      <p:sp>
        <p:nvSpPr>
          <p:cNvPr id="3" name="Content Placeholder 2"/>
          <p:cNvSpPr>
            <a:spLocks noGrp="1"/>
          </p:cNvSpPr>
          <p:nvPr>
            <p:ph idx="1"/>
          </p:nvPr>
        </p:nvSpPr>
        <p:spPr>
          <a:xfrm>
            <a:off x="1071538" y="1285860"/>
            <a:ext cx="8229600" cy="4389120"/>
          </a:xfrm>
        </p:spPr>
        <p:txBody>
          <a:bodyPr>
            <a:normAutofit/>
          </a:bodyPr>
          <a:lstStyle/>
          <a:p>
            <a:pPr>
              <a:buNone/>
            </a:pPr>
            <a:r>
              <a:rPr lang="en-US" sz="1800" smtClean="0">
                <a:latin typeface="Times New Roman" pitchFamily="18" charset="0"/>
                <a:cs typeface="Times New Roman" pitchFamily="18" charset="0"/>
              </a:rPr>
              <a:t>Hiding information into a medium requires following elements.</a:t>
            </a:r>
            <a:endParaRPr lang="en-US" sz="1800" b="1" smtClean="0">
              <a:latin typeface="Times New Roman" pitchFamily="18" charset="0"/>
              <a:cs typeface="Times New Roman" pitchFamily="18" charset="0"/>
            </a:endParaRPr>
          </a:p>
          <a:p>
            <a:pPr lvl="0">
              <a:buClrTx/>
              <a:buFont typeface="Wingdings" pitchFamily="2" charset="2"/>
              <a:buChar char="q"/>
            </a:pPr>
            <a:r>
              <a:rPr lang="en-US" sz="1800" smtClean="0">
                <a:latin typeface="Times New Roman" pitchFamily="18" charset="0"/>
                <a:cs typeface="Times New Roman" pitchFamily="18" charset="0"/>
              </a:rPr>
              <a:t>The cover medium(C) that holds the secret message.</a:t>
            </a:r>
            <a:endParaRPr lang="en-US" sz="1800" b="1" smtClean="0">
              <a:latin typeface="Times New Roman" pitchFamily="18" charset="0"/>
              <a:cs typeface="Times New Roman" pitchFamily="18" charset="0"/>
            </a:endParaRPr>
          </a:p>
          <a:p>
            <a:pPr lvl="0">
              <a:buClrTx/>
              <a:buFont typeface="Wingdings" pitchFamily="2" charset="2"/>
              <a:buChar char="q"/>
            </a:pPr>
            <a:r>
              <a:rPr lang="en-US" sz="1800" smtClean="0">
                <a:latin typeface="Times New Roman" pitchFamily="18" charset="0"/>
                <a:cs typeface="Times New Roman" pitchFamily="18" charset="0"/>
              </a:rPr>
              <a:t>The secret message (M), it can be a plain text, an image file or any other type of data.</a:t>
            </a:r>
            <a:endParaRPr lang="en-US" sz="1800" b="1" smtClean="0">
              <a:latin typeface="Times New Roman" pitchFamily="18" charset="0"/>
              <a:cs typeface="Times New Roman" pitchFamily="18" charset="0"/>
            </a:endParaRPr>
          </a:p>
          <a:p>
            <a:pPr lvl="0">
              <a:buClrTx/>
              <a:buFont typeface="Wingdings" pitchFamily="2" charset="2"/>
              <a:buChar char="q"/>
            </a:pPr>
            <a:r>
              <a:rPr lang="en-US" sz="1800" smtClean="0">
                <a:latin typeface="Times New Roman" pitchFamily="18" charset="0"/>
                <a:cs typeface="Times New Roman" pitchFamily="18" charset="0"/>
              </a:rPr>
              <a:t>The steganography techniques which are going to be used to hide the information</a:t>
            </a:r>
            <a:endParaRPr lang="en-US" sz="1800" b="1" smtClean="0">
              <a:latin typeface="Times New Roman" pitchFamily="18" charset="0"/>
              <a:cs typeface="Times New Roman" pitchFamily="18" charset="0"/>
            </a:endParaRPr>
          </a:p>
          <a:p>
            <a:pPr lvl="0">
              <a:buClrTx/>
              <a:buFont typeface="Wingdings" pitchFamily="2" charset="2"/>
              <a:buChar char="q"/>
            </a:pPr>
            <a:r>
              <a:rPr lang="en-US" sz="1800" smtClean="0">
                <a:latin typeface="Times New Roman" pitchFamily="18" charset="0"/>
                <a:cs typeface="Times New Roman" pitchFamily="18" charset="0"/>
              </a:rPr>
              <a:t>A stego-key (K) which will be used for hiding and un-hiding the message. </a:t>
            </a:r>
            <a:endParaRPr lang="en-US" sz="1800" b="1" smtClean="0">
              <a:latin typeface="Times New Roman" pitchFamily="18" charset="0"/>
              <a:cs typeface="Times New Roman" pitchFamily="18" charset="0"/>
            </a:endParaRPr>
          </a:p>
          <a:p>
            <a:pPr>
              <a:buNone/>
            </a:pPr>
            <a:endParaRPr lang="en-US"/>
          </a:p>
        </p:txBody>
      </p:sp>
      <p:pic>
        <p:nvPicPr>
          <p:cNvPr id="4" name="Picture 3" descr="5a68ac34-9567-4df6-8007-b9e5324fffd3.jpg"/>
          <p:cNvPicPr/>
          <p:nvPr/>
        </p:nvPicPr>
        <p:blipFill>
          <a:blip r:embed="rId2"/>
          <a:stretch>
            <a:fillRect/>
          </a:stretch>
        </p:blipFill>
        <p:spPr>
          <a:xfrm>
            <a:off x="1643042" y="3643314"/>
            <a:ext cx="6143668" cy="2928958"/>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smtClean="0"/>
              <a:t> </a:t>
            </a:r>
            <a:endParaRPr lang="en-US"/>
          </a:p>
        </p:txBody>
      </p:sp>
      <p:sp>
        <p:nvSpPr>
          <p:cNvPr id="6" name="Content Placeholder 5"/>
          <p:cNvSpPr>
            <a:spLocks noGrp="1"/>
          </p:cNvSpPr>
          <p:nvPr>
            <p:ph idx="1"/>
          </p:nvPr>
        </p:nvSpPr>
        <p:spPr>
          <a:xfrm>
            <a:off x="9786974" y="2143116"/>
            <a:ext cx="1400156" cy="4389120"/>
          </a:xfrm>
        </p:spPr>
        <p:txBody>
          <a:bodyPr/>
          <a:lstStyle/>
          <a:p>
            <a:endParaRPr lang="en-US"/>
          </a:p>
        </p:txBody>
      </p:sp>
      <p:sp>
        <p:nvSpPr>
          <p:cNvPr id="23553" name="Rectangle 1"/>
          <p:cNvSpPr>
            <a:spLocks noChangeArrowheads="1"/>
          </p:cNvSpPr>
          <p:nvPr/>
        </p:nvSpPr>
        <p:spPr bwMode="auto">
          <a:xfrm>
            <a:off x="0" y="714356"/>
            <a:ext cx="9001156" cy="3785652"/>
          </a:xfrm>
          <a:prstGeom prst="rect">
            <a:avLst/>
          </a:prstGeom>
          <a:noFill/>
          <a:ln w="9525">
            <a:noFill/>
            <a:miter lim="800000"/>
            <a:headEnd/>
            <a:tailEnd/>
          </a:ln>
          <a:effectLst/>
        </p:spPr>
        <p:txBody>
          <a:bodyPr vert="horz" wrap="square" lIns="417381" tIns="0" rIns="2102775" bIns="0" numCol="1" anchor="ctr" anchorCtr="0" compatLnSpc="1">
            <a:prstTxWarp prst="textNoShape">
              <a:avLst/>
            </a:prstTxWarp>
            <a:spAutoFit/>
          </a:bodyPr>
          <a:lstStyle/>
          <a:p>
            <a:pPr marL="0" marR="0" lvl="0" indent="617538" algn="l" defTabSz="914400" rtl="0" eaLnBrk="1" fontAlgn="base" latinLnBrk="0" hangingPunct="1">
              <a:lnSpc>
                <a:spcPct val="100000"/>
              </a:lnSpc>
              <a:spcBef>
                <a:spcPct val="0"/>
              </a:spcBef>
              <a:spcAft>
                <a:spcPct val="0"/>
              </a:spcAft>
              <a:buClrTx/>
              <a:buSzTx/>
              <a:buFontTx/>
              <a:buNone/>
              <a:tabLst>
                <a:tab pos="2703513" algn="l"/>
                <a:tab pos="3160713" algn="l"/>
              </a:tabLst>
            </a:pPr>
            <a:r>
              <a:rPr kumimoji="0" lang="en-US"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SYSTEM REQUIREMENTS</a:t>
            </a:r>
          </a:p>
          <a:p>
            <a:pPr marL="0" marR="0" lvl="0" indent="617538" algn="l" defTabSz="914400" rtl="0" eaLnBrk="1" fontAlgn="base" latinLnBrk="0" hangingPunct="1">
              <a:lnSpc>
                <a:spcPct val="100000"/>
              </a:lnSpc>
              <a:spcBef>
                <a:spcPct val="0"/>
              </a:spcBef>
              <a:spcAft>
                <a:spcPct val="0"/>
              </a:spcAft>
              <a:buClrTx/>
              <a:buSzTx/>
              <a:buFontTx/>
              <a:buNone/>
              <a:tabLst>
                <a:tab pos="2703513" algn="l"/>
                <a:tab pos="3160713" algn="l"/>
              </a:tabLst>
            </a:pPr>
            <a:endParaRPr lang="en-GB" sz="1400" b="1" smtClean="0">
              <a:latin typeface="Arial" pitchFamily="34" charset="0"/>
              <a:ea typeface="Times New Roman" pitchFamily="18" charset="0"/>
              <a:cs typeface="Arial" pitchFamily="34" charset="0"/>
            </a:endParaRPr>
          </a:p>
          <a:p>
            <a:pPr marL="0" marR="0" lvl="0" indent="617538" algn="l" defTabSz="914400" rtl="0" eaLnBrk="1" fontAlgn="base" latinLnBrk="0" hangingPunct="1">
              <a:lnSpc>
                <a:spcPct val="100000"/>
              </a:lnSpc>
              <a:spcBef>
                <a:spcPct val="0"/>
              </a:spcBef>
              <a:spcAft>
                <a:spcPct val="0"/>
              </a:spcAft>
              <a:buClrTx/>
              <a:buSzTx/>
              <a:buFontTx/>
              <a:buNone/>
              <a:tabLst>
                <a:tab pos="2703513" algn="l"/>
                <a:tab pos="3160713" algn="l"/>
              </a:tabLst>
            </a:pPr>
            <a:endParaRPr kumimoji="0" lang="en-US" sz="14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marL="0" marR="0" lvl="0" indent="617538" algn="l" defTabSz="914400" rtl="0" eaLnBrk="1" fontAlgn="base" latinLnBrk="0" hangingPunct="1">
              <a:lnSpc>
                <a:spcPct val="100000"/>
              </a:lnSpc>
              <a:spcBef>
                <a:spcPct val="0"/>
              </a:spcBef>
              <a:spcAft>
                <a:spcPct val="0"/>
              </a:spcAft>
              <a:buClrTx/>
              <a:buSzTx/>
              <a:buFontTx/>
              <a:buNone/>
              <a:tabLst>
                <a:tab pos="2703513" algn="l"/>
                <a:tab pos="3160713" algn="l"/>
              </a:tabLst>
            </a:pPr>
            <a:endParaRPr kumimoji="0" lang="en-US" sz="14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marL="457200" marR="0" lvl="1" indent="0" algn="l" defTabSz="914400" rtl="0" eaLnBrk="0" fontAlgn="base" latinLnBrk="0" hangingPunct="0">
              <a:lnSpc>
                <a:spcPct val="100000"/>
              </a:lnSpc>
              <a:spcBef>
                <a:spcPct val="0"/>
              </a:spcBef>
              <a:spcAft>
                <a:spcPct val="0"/>
              </a:spcAft>
              <a:buClrTx/>
              <a:buSzTx/>
              <a:tabLst>
                <a:tab pos="2703513" algn="l"/>
                <a:tab pos="3160713" algn="l"/>
              </a:tabLst>
            </a:pPr>
            <a:r>
              <a:rPr kumimoji="0" lang="en-US" sz="1400" b="1" i="0" u="none" strike="noStrike" cap="none" normalizeH="0" baseline="0" smtClean="0">
                <a:ln>
                  <a:noFill/>
                </a:ln>
                <a:solidFill>
                  <a:schemeClr val="tx1"/>
                </a:solidFill>
                <a:effectLst/>
                <a:latin typeface="Arial" pitchFamily="34" charset="0"/>
                <a:ea typeface="Times New Roman" pitchFamily="18" charset="0"/>
                <a:cs typeface="Arial" pitchFamily="34" charset="0"/>
              </a:rPr>
              <a:t>   </a:t>
            </a:r>
            <a:r>
              <a:rPr kumimoji="0" lang="en-US"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HARDWARE REQUIREMENTS        </a:t>
            </a:r>
          </a:p>
          <a:p>
            <a:pPr marL="457200" marR="0" lvl="1" indent="0" algn="just" defTabSz="914400" rtl="0" eaLnBrk="0" fontAlgn="base" latinLnBrk="0" hangingPunct="0">
              <a:lnSpc>
                <a:spcPct val="100000"/>
              </a:lnSpc>
              <a:spcBef>
                <a:spcPct val="0"/>
              </a:spcBef>
              <a:spcAft>
                <a:spcPct val="0"/>
              </a:spcAft>
              <a:buClrTx/>
              <a:buSzTx/>
              <a:tabLst>
                <a:tab pos="2703513" algn="l"/>
                <a:tab pos="3160713" algn="l"/>
              </a:tabLst>
            </a:pPr>
            <a:endParaRPr kumimoji="0" lang="en-US" b="1" i="0" u="none" strike="noStrike" cap="none" normalizeH="0" baseline="0" smtClean="0">
              <a:ln>
                <a:noFill/>
              </a:ln>
              <a:solidFill>
                <a:srgbClr val="C00000"/>
              </a:solidFill>
              <a:effectLst/>
              <a:latin typeface="Times New Roman" pitchFamily="18" charset="0"/>
              <a:ea typeface="Times New Roman" pitchFamily="18" charset="0"/>
              <a:cs typeface="Times New Roman" pitchFamily="18" charset="0"/>
            </a:endParaRPr>
          </a:p>
          <a:p>
            <a:pPr marL="457200" marR="0" lvl="1" indent="0" algn="just" defTabSz="914400" rtl="0" eaLnBrk="0" fontAlgn="base" latinLnBrk="0" hangingPunct="0">
              <a:lnSpc>
                <a:spcPct val="100000"/>
              </a:lnSpc>
              <a:spcBef>
                <a:spcPct val="0"/>
              </a:spcBef>
              <a:spcAft>
                <a:spcPct val="0"/>
              </a:spcAft>
              <a:buClrTx/>
              <a:buSzTx/>
              <a:tabLst>
                <a:tab pos="2703513" algn="l"/>
                <a:tab pos="3160713" algn="l"/>
              </a:tabLst>
            </a:pPr>
            <a:r>
              <a:rPr kumimoji="0" lang="en-US" b="1" i="0" u="none" strike="noStrike" cap="none" normalizeH="0" baseline="0" smtClean="0">
                <a:ln>
                  <a:noFill/>
                </a:ln>
                <a:solidFill>
                  <a:srgbClr val="C00000"/>
                </a:solidFill>
                <a:effectLst/>
                <a:latin typeface="Times New Roman" pitchFamily="18" charset="0"/>
                <a:ea typeface="Times New Roman" pitchFamily="18" charset="0"/>
                <a:cs typeface="Times New Roman" pitchFamily="18" charset="0"/>
              </a:rPr>
              <a:t>   </a:t>
            </a:r>
            <a:r>
              <a:rPr kumimoji="0" lang="en-US" b="1" i="0" u="none" strike="noStrike" cap="none" normalizeH="0" smtClean="0">
                <a:ln>
                  <a:noFill/>
                </a:ln>
                <a:solidFill>
                  <a:srgbClr val="C00000"/>
                </a:solidFill>
                <a:effectLst/>
                <a:latin typeface="Times New Roman" pitchFamily="18" charset="0"/>
                <a:ea typeface="Times New Roman" pitchFamily="18" charset="0"/>
                <a:cs typeface="Times New Roman" pitchFamily="18" charset="0"/>
              </a:rPr>
              <a:t>      </a:t>
            </a:r>
            <a:r>
              <a:rPr kumimoji="0" lang="en-US" b="1" i="0" u="none" strike="noStrike" cap="none" normalizeH="0" baseline="0" smtClean="0">
                <a:ln>
                  <a:noFill/>
                </a:ln>
                <a:solidFill>
                  <a:srgbClr val="C00000"/>
                </a:solidFill>
                <a:effectLst/>
                <a:latin typeface="Times New Roman" pitchFamily="18" charset="0"/>
                <a:ea typeface="Times New Roman" pitchFamily="18" charset="0"/>
                <a:cs typeface="Times New Roman" pitchFamily="18" charset="0"/>
              </a:rPr>
              <a:t>Processor                :  </a:t>
            </a:r>
            <a:r>
              <a:rPr kumimoji="0" lang="en-US" b="0" i="0" u="none" strike="noStrike" cap="none" normalizeH="0" baseline="0" smtClean="0">
                <a:ln>
                  <a:noFill/>
                </a:ln>
                <a:solidFill>
                  <a:srgbClr val="C00000"/>
                </a:solidFill>
                <a:effectLst/>
                <a:latin typeface="Times New Roman" pitchFamily="18" charset="0"/>
                <a:ea typeface="Times New Roman" pitchFamily="18" charset="0"/>
                <a:cs typeface="Times New Roman" pitchFamily="18" charset="0"/>
              </a:rPr>
              <a:t>IntelCore-i3 </a:t>
            </a:r>
          </a:p>
          <a:p>
            <a:pPr marL="457200" marR="0" lvl="1" indent="0" algn="just" defTabSz="914400" rtl="0" eaLnBrk="0" fontAlgn="base" latinLnBrk="0" hangingPunct="0">
              <a:lnSpc>
                <a:spcPct val="100000"/>
              </a:lnSpc>
              <a:spcBef>
                <a:spcPct val="0"/>
              </a:spcBef>
              <a:spcAft>
                <a:spcPct val="0"/>
              </a:spcAft>
              <a:buClrTx/>
              <a:buSzTx/>
              <a:tabLst>
                <a:tab pos="2703513" algn="l"/>
                <a:tab pos="3160713" algn="l"/>
              </a:tabLst>
            </a:pPr>
            <a:r>
              <a:rPr kumimoji="0" lang="en-US" b="1" i="0" u="none" strike="noStrike" cap="none" normalizeH="0" baseline="0" smtClean="0">
                <a:ln>
                  <a:noFill/>
                </a:ln>
                <a:solidFill>
                  <a:srgbClr val="C00000"/>
                </a:solidFill>
                <a:effectLst/>
                <a:latin typeface="Times New Roman" pitchFamily="18" charset="0"/>
                <a:ea typeface="Times New Roman" pitchFamily="18" charset="0"/>
                <a:cs typeface="Times New Roman" pitchFamily="18" charset="0"/>
              </a:rPr>
              <a:t>         RAM</a:t>
            </a:r>
            <a:r>
              <a:rPr kumimoji="0" lang="en-US" b="1" i="0" u="none" strike="noStrike" cap="none" normalizeH="0" smtClean="0">
                <a:ln>
                  <a:noFill/>
                </a:ln>
                <a:solidFill>
                  <a:srgbClr val="C00000"/>
                </a:solidFill>
                <a:effectLst/>
                <a:latin typeface="Times New Roman" pitchFamily="18" charset="0"/>
                <a:ea typeface="Times New Roman" pitchFamily="18" charset="0"/>
                <a:cs typeface="Times New Roman" pitchFamily="18" charset="0"/>
              </a:rPr>
              <a:t>                       :</a:t>
            </a:r>
            <a:r>
              <a:rPr kumimoji="0" lang="en-US" b="1" i="0" u="none" strike="noStrike" cap="none" normalizeH="0" baseline="0" smtClean="0">
                <a:ln>
                  <a:noFill/>
                </a:ln>
                <a:solidFill>
                  <a:srgbClr val="C00000"/>
                </a:solidFill>
                <a:effectLst/>
                <a:latin typeface="Times New Roman" pitchFamily="18" charset="0"/>
                <a:ea typeface="Times New Roman" pitchFamily="18" charset="0"/>
                <a:cs typeface="Times New Roman" pitchFamily="18" charset="0"/>
              </a:rPr>
              <a:t>  </a:t>
            </a:r>
            <a:r>
              <a:rPr kumimoji="0" lang="en-US" b="0" i="0" u="none" strike="noStrike" cap="none" normalizeH="0" baseline="0" smtClean="0">
                <a:ln>
                  <a:noFill/>
                </a:ln>
                <a:solidFill>
                  <a:srgbClr val="C00000"/>
                </a:solidFill>
                <a:effectLst/>
                <a:latin typeface="Times New Roman" pitchFamily="18" charset="0"/>
                <a:ea typeface="Times New Roman" pitchFamily="18" charset="0"/>
                <a:cs typeface="Times New Roman" pitchFamily="18" charset="0"/>
              </a:rPr>
              <a:t>Min 2gb</a:t>
            </a:r>
            <a:r>
              <a:rPr kumimoji="0" lang="en-US" b="1" i="0" u="none" strike="noStrike" cap="none" normalizeH="0" baseline="0" smtClean="0">
                <a:ln>
                  <a:noFill/>
                </a:ln>
                <a:solidFill>
                  <a:srgbClr val="C00000"/>
                </a:solidFill>
                <a:effectLst/>
                <a:latin typeface="Times New Roman" pitchFamily="18" charset="0"/>
                <a:ea typeface="Times New Roman" pitchFamily="18" charset="0"/>
                <a:cs typeface="Times New Roman" pitchFamily="18" charset="0"/>
              </a:rPr>
              <a:t> </a:t>
            </a:r>
          </a:p>
          <a:p>
            <a:pPr marL="457200" marR="0" lvl="1" indent="0" algn="just" defTabSz="914400" rtl="0" eaLnBrk="0" fontAlgn="base" latinLnBrk="0" hangingPunct="0">
              <a:lnSpc>
                <a:spcPct val="100000"/>
              </a:lnSpc>
              <a:spcBef>
                <a:spcPct val="0"/>
              </a:spcBef>
              <a:spcAft>
                <a:spcPct val="0"/>
              </a:spcAft>
              <a:buClrTx/>
              <a:buSzTx/>
              <a:tabLst>
                <a:tab pos="2703513" algn="l"/>
                <a:tab pos="3160713" algn="l"/>
              </a:tabLst>
            </a:pPr>
            <a:endParaRPr kumimoji="0" lang="en-US"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marL="457200" marR="0" lvl="1" indent="0" algn="just" defTabSz="914400" rtl="0" eaLnBrk="0" fontAlgn="base" latinLnBrk="0" hangingPunct="0">
              <a:lnSpc>
                <a:spcPct val="100000"/>
              </a:lnSpc>
              <a:spcBef>
                <a:spcPct val="0"/>
              </a:spcBef>
              <a:spcAft>
                <a:spcPct val="0"/>
              </a:spcAft>
              <a:buClrTx/>
              <a:buSzTx/>
              <a:tabLst>
                <a:tab pos="2703513" algn="l"/>
                <a:tab pos="3160713" algn="l"/>
              </a:tabLst>
            </a:pPr>
            <a:r>
              <a:rPr kumimoji="0" lang="en-US"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SOFTWARE REQUIREMENTS       </a:t>
            </a:r>
          </a:p>
          <a:p>
            <a:pPr marL="457200" marR="0" lvl="1" indent="0" algn="just" defTabSz="914400" rtl="0" eaLnBrk="0" fontAlgn="base" latinLnBrk="0" hangingPunct="0">
              <a:lnSpc>
                <a:spcPct val="100000"/>
              </a:lnSpc>
              <a:spcBef>
                <a:spcPct val="0"/>
              </a:spcBef>
              <a:spcAft>
                <a:spcPct val="0"/>
              </a:spcAft>
              <a:buClrTx/>
              <a:buSzTx/>
              <a:tabLst>
                <a:tab pos="2703513" algn="l"/>
                <a:tab pos="3160713" algn="l"/>
              </a:tabLst>
            </a:pPr>
            <a:endParaRPr kumimoji="0" lang="en-US"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marL="457200" marR="0" lvl="1" indent="0" algn="just" defTabSz="914400" rtl="0" eaLnBrk="0" fontAlgn="base" latinLnBrk="0" hangingPunct="0">
              <a:lnSpc>
                <a:spcPct val="100000"/>
              </a:lnSpc>
              <a:spcBef>
                <a:spcPct val="0"/>
              </a:spcBef>
              <a:spcAft>
                <a:spcPct val="0"/>
              </a:spcAft>
              <a:buClrTx/>
              <a:buSzTx/>
              <a:tabLst>
                <a:tab pos="2703513" algn="l"/>
                <a:tab pos="3160713" algn="l"/>
              </a:tabLst>
            </a:pPr>
            <a:r>
              <a:rPr kumimoji="0" lang="en-US" b="1" i="0" u="none" strike="noStrike" cap="none" normalizeH="0" baseline="0" smtClean="0">
                <a:ln>
                  <a:noFill/>
                </a:ln>
                <a:solidFill>
                  <a:schemeClr val="accent5">
                    <a:lumMod val="50000"/>
                  </a:schemeClr>
                </a:solidFill>
                <a:effectLst/>
                <a:latin typeface="Times New Roman" pitchFamily="18" charset="0"/>
                <a:ea typeface="Times New Roman" pitchFamily="18" charset="0"/>
                <a:cs typeface="Times New Roman" pitchFamily="18" charset="0"/>
              </a:rPr>
              <a:t>         Operating System </a:t>
            </a:r>
            <a:r>
              <a:rPr kumimoji="0" lang="en-US" b="1" i="0" u="none" strike="noStrike" cap="none" normalizeH="0" smtClean="0">
                <a:ln>
                  <a:noFill/>
                </a:ln>
                <a:solidFill>
                  <a:schemeClr val="accent5">
                    <a:lumMod val="50000"/>
                  </a:schemeClr>
                </a:solidFill>
                <a:effectLst/>
                <a:latin typeface="Times New Roman" pitchFamily="18" charset="0"/>
                <a:ea typeface="Times New Roman" pitchFamily="18" charset="0"/>
                <a:cs typeface="Times New Roman" pitchFamily="18" charset="0"/>
              </a:rPr>
              <a:t> </a:t>
            </a:r>
            <a:r>
              <a:rPr kumimoji="0" lang="en-US" b="1" i="0" u="none" strike="noStrike" cap="none" normalizeH="0" baseline="0" smtClean="0">
                <a:ln>
                  <a:noFill/>
                </a:ln>
                <a:solidFill>
                  <a:schemeClr val="accent5">
                    <a:lumMod val="50000"/>
                  </a:schemeClr>
                </a:solidFill>
                <a:effectLst/>
                <a:latin typeface="Times New Roman" pitchFamily="18" charset="0"/>
                <a:ea typeface="Times New Roman" pitchFamily="18" charset="0"/>
                <a:cs typeface="Times New Roman" pitchFamily="18" charset="0"/>
              </a:rPr>
              <a:t>:</a:t>
            </a:r>
            <a:r>
              <a:rPr kumimoji="0" lang="en-US" b="1" i="0" u="none" strike="noStrike" cap="none" normalizeH="0" smtClean="0">
                <a:ln>
                  <a:noFill/>
                </a:ln>
                <a:solidFill>
                  <a:schemeClr val="accent5">
                    <a:lumMod val="50000"/>
                  </a:schemeClr>
                </a:solidFill>
                <a:effectLst/>
                <a:latin typeface="Times New Roman" pitchFamily="18" charset="0"/>
                <a:ea typeface="Times New Roman" pitchFamily="18" charset="0"/>
                <a:cs typeface="Times New Roman" pitchFamily="18" charset="0"/>
              </a:rPr>
              <a:t>   </a:t>
            </a:r>
            <a:r>
              <a:rPr kumimoji="0" lang="en-US" b="0" i="0" u="none" strike="noStrike" cap="none" normalizeH="0" baseline="0" smtClean="0">
                <a:ln>
                  <a:noFill/>
                </a:ln>
                <a:solidFill>
                  <a:schemeClr val="accent5">
                    <a:lumMod val="50000"/>
                  </a:schemeClr>
                </a:solidFill>
                <a:effectLst/>
                <a:latin typeface="Times New Roman" pitchFamily="18" charset="0"/>
                <a:ea typeface="Times New Roman" pitchFamily="18" charset="0"/>
                <a:cs typeface="Times New Roman" pitchFamily="18" charset="0"/>
              </a:rPr>
              <a:t>Windows10</a:t>
            </a:r>
            <a:endParaRPr kumimoji="0" lang="en-US" b="1" i="0" u="none" strike="noStrike" cap="none" normalizeH="0" baseline="0" smtClean="0">
              <a:ln>
                <a:noFill/>
              </a:ln>
              <a:solidFill>
                <a:schemeClr val="accent5">
                  <a:lumMod val="50000"/>
                </a:schemeClr>
              </a:solidFill>
              <a:effectLst/>
              <a:latin typeface="Times New Roman" pitchFamily="18" charset="0"/>
              <a:ea typeface="Times New Roman" pitchFamily="18" charset="0"/>
              <a:cs typeface="Times New Roman" pitchFamily="18" charset="0"/>
            </a:endParaRPr>
          </a:p>
          <a:p>
            <a:pPr marL="457200" marR="0" lvl="1" indent="0" algn="just" defTabSz="914400" rtl="0" eaLnBrk="0" fontAlgn="base" latinLnBrk="0" hangingPunct="0">
              <a:lnSpc>
                <a:spcPct val="100000"/>
              </a:lnSpc>
              <a:spcBef>
                <a:spcPct val="0"/>
              </a:spcBef>
              <a:spcAft>
                <a:spcPct val="0"/>
              </a:spcAft>
              <a:buClrTx/>
              <a:buSzTx/>
              <a:tabLst>
                <a:tab pos="2703513" algn="l"/>
                <a:tab pos="3160713" algn="l"/>
              </a:tabLst>
            </a:pPr>
            <a:r>
              <a:rPr kumimoji="0" lang="en-US" b="1" i="0" u="none" strike="noStrike" cap="none" normalizeH="0" baseline="0" smtClean="0">
                <a:ln>
                  <a:noFill/>
                </a:ln>
                <a:solidFill>
                  <a:schemeClr val="accent5">
                    <a:lumMod val="50000"/>
                  </a:schemeClr>
                </a:solidFill>
                <a:effectLst/>
                <a:latin typeface="Times New Roman" pitchFamily="18" charset="0"/>
                <a:ea typeface="Times New Roman" pitchFamily="18" charset="0"/>
                <a:cs typeface="Times New Roman" pitchFamily="18" charset="0"/>
              </a:rPr>
              <a:t>         Tool	  </a:t>
            </a:r>
            <a:r>
              <a:rPr kumimoji="0" lang="en-US" b="1" i="0" u="none" strike="noStrike" cap="none" normalizeH="0" smtClean="0">
                <a:ln>
                  <a:noFill/>
                </a:ln>
                <a:solidFill>
                  <a:schemeClr val="accent5">
                    <a:lumMod val="50000"/>
                  </a:schemeClr>
                </a:solidFill>
                <a:effectLst/>
                <a:latin typeface="Times New Roman" pitchFamily="18" charset="0"/>
                <a:ea typeface="Times New Roman" pitchFamily="18" charset="0"/>
                <a:cs typeface="Times New Roman" pitchFamily="18" charset="0"/>
              </a:rPr>
              <a:t> </a:t>
            </a:r>
            <a:r>
              <a:rPr lang="en-US" b="1" smtClean="0">
                <a:solidFill>
                  <a:schemeClr val="accent5">
                    <a:lumMod val="50000"/>
                  </a:schemeClr>
                </a:solidFill>
                <a:latin typeface="Times New Roman" pitchFamily="18" charset="0"/>
                <a:ea typeface="Times New Roman" pitchFamily="18" charset="0"/>
                <a:cs typeface="Times New Roman" pitchFamily="18" charset="0"/>
              </a:rPr>
              <a:t>:   </a:t>
            </a:r>
            <a:r>
              <a:rPr kumimoji="0" lang="en-US" b="0" i="0" u="none" strike="noStrike" cap="none" normalizeH="0" baseline="0" smtClean="0">
                <a:ln>
                  <a:noFill/>
                </a:ln>
                <a:solidFill>
                  <a:schemeClr val="accent5">
                    <a:lumMod val="50000"/>
                  </a:schemeClr>
                </a:solidFill>
                <a:effectLst/>
                <a:latin typeface="Times New Roman" pitchFamily="18" charset="0"/>
                <a:ea typeface="Times New Roman" pitchFamily="18" charset="0"/>
                <a:cs typeface="Times New Roman" pitchFamily="18" charset="0"/>
              </a:rPr>
              <a:t>Python IDLE,Command</a:t>
            </a:r>
            <a:r>
              <a:rPr kumimoji="0" lang="en-US" b="0" i="0" u="none" strike="noStrike" cap="none" normalizeH="0" smtClean="0">
                <a:ln>
                  <a:noFill/>
                </a:ln>
                <a:solidFill>
                  <a:schemeClr val="accent5">
                    <a:lumMod val="50000"/>
                  </a:schemeClr>
                </a:solidFill>
                <a:effectLst/>
                <a:latin typeface="Times New Roman" pitchFamily="18" charset="0"/>
                <a:ea typeface="Times New Roman" pitchFamily="18" charset="0"/>
                <a:cs typeface="Times New Roman" pitchFamily="18" charset="0"/>
              </a:rPr>
              <a:t> </a:t>
            </a:r>
            <a:r>
              <a:rPr kumimoji="0" lang="en-US" b="0" i="0" u="none" strike="noStrike" cap="none" normalizeH="0" baseline="0" smtClean="0">
                <a:ln>
                  <a:noFill/>
                </a:ln>
                <a:solidFill>
                  <a:schemeClr val="accent5">
                    <a:lumMod val="50000"/>
                  </a:schemeClr>
                </a:solidFill>
                <a:effectLst/>
                <a:latin typeface="Times New Roman" pitchFamily="18" charset="0"/>
                <a:ea typeface="Times New Roman" pitchFamily="18" charset="0"/>
                <a:cs typeface="Times New Roman" pitchFamily="18" charset="0"/>
              </a:rPr>
              <a:t>Prompt,PIP</a:t>
            </a:r>
            <a:endParaRPr kumimoji="0" lang="en-US" b="0" i="0" u="none" strike="noStrike" cap="none" normalizeH="0" baseline="0" smtClean="0">
              <a:ln>
                <a:noFill/>
              </a:ln>
              <a:solidFill>
                <a:schemeClr val="accent5">
                  <a:lumMod val="50000"/>
                </a:schemeClr>
              </a:solidFill>
              <a:effectLst/>
              <a:latin typeface="Times New Roman" pitchFamily="18" charset="0"/>
              <a:cs typeface="Times New Roman"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tab pos="2703513" algn="l"/>
                <a:tab pos="3160713" algn="l"/>
              </a:tabLst>
            </a:pPr>
            <a:r>
              <a:rPr kumimoji="0" lang="en-US" b="1" i="0" u="none" strike="noStrike" cap="none" normalizeH="0" baseline="0" smtClean="0">
                <a:ln>
                  <a:noFill/>
                </a:ln>
                <a:solidFill>
                  <a:schemeClr val="accent5">
                    <a:lumMod val="50000"/>
                  </a:schemeClr>
                </a:solidFill>
                <a:effectLst/>
                <a:latin typeface="Times New Roman" pitchFamily="18" charset="0"/>
                <a:ea typeface="Times New Roman" pitchFamily="18" charset="0"/>
                <a:cs typeface="Times New Roman" pitchFamily="18" charset="0"/>
              </a:rPr>
              <a:t>                 Language	   :   </a:t>
            </a:r>
            <a:r>
              <a:rPr kumimoji="0" lang="en-US" b="0" i="0" u="none" strike="noStrike" cap="none" normalizeH="0" baseline="0" smtClean="0">
                <a:ln>
                  <a:noFill/>
                </a:ln>
                <a:solidFill>
                  <a:schemeClr val="accent5">
                    <a:lumMod val="50000"/>
                  </a:schemeClr>
                </a:solidFill>
                <a:effectLst/>
                <a:latin typeface="Times New Roman" pitchFamily="18" charset="0"/>
                <a:ea typeface="Times New Roman" pitchFamily="18" charset="0"/>
                <a:cs typeface="Times New Roman" pitchFamily="18" charset="0"/>
              </a:rPr>
              <a:t>Python</a:t>
            </a:r>
            <a:endParaRPr kumimoji="0" lang="en-US" b="0" i="0" u="none" strike="noStrike" cap="none" normalizeH="0" baseline="0" smtClean="0">
              <a:ln>
                <a:noFill/>
              </a:ln>
              <a:solidFill>
                <a:schemeClr val="accent5">
                  <a:lumMod val="50000"/>
                </a:schemeClr>
              </a:solidFill>
              <a:effectLst/>
              <a:latin typeface="Times New Roman" pitchFamily="18" charset="0"/>
              <a:cs typeface="Times New Roman" pitchFamily="18" charset="0"/>
            </a:endParaRPr>
          </a:p>
        </p:txBody>
      </p:sp>
      <p:sp>
        <p:nvSpPr>
          <p:cNvPr id="7" name="Rectangle 6"/>
          <p:cNvSpPr/>
          <p:nvPr/>
        </p:nvSpPr>
        <p:spPr>
          <a:xfrm>
            <a:off x="1000100" y="4714884"/>
            <a:ext cx="7000924" cy="1077218"/>
          </a:xfrm>
          <a:prstGeom prst="rect">
            <a:avLst/>
          </a:prstGeom>
        </p:spPr>
        <p:txBody>
          <a:bodyPr wrap="square">
            <a:spAutoFit/>
          </a:bodyPr>
          <a:lstStyle/>
          <a:p>
            <a:pPr lvl="0" indent="457200" algn="just" fontAlgn="base">
              <a:spcBef>
                <a:spcPct val="0"/>
              </a:spcBef>
              <a:spcAft>
                <a:spcPct val="0"/>
              </a:spcAft>
            </a:pPr>
            <a:endParaRPr lang="en-GB" sz="1400" b="1" smtClean="0">
              <a:latin typeface="Arial" pitchFamily="34" charset="0"/>
              <a:ea typeface="Times New Roman" pitchFamily="18" charset="0"/>
              <a:cs typeface="Arial" pitchFamily="34" charset="0"/>
            </a:endParaRPr>
          </a:p>
          <a:p>
            <a:pPr lvl="0" indent="457200" algn="just" fontAlgn="base">
              <a:spcBef>
                <a:spcPct val="0"/>
              </a:spcBef>
              <a:spcAft>
                <a:spcPct val="0"/>
              </a:spcAft>
            </a:pPr>
            <a:endParaRPr lang="en-GB" sz="1400" b="1" smtClean="0">
              <a:latin typeface="Arial" pitchFamily="34" charset="0"/>
              <a:ea typeface="Times New Roman" pitchFamily="18" charset="0"/>
              <a:cs typeface="Arial" pitchFamily="34" charset="0"/>
            </a:endParaRPr>
          </a:p>
          <a:p>
            <a:pPr lvl="0" indent="457200" algn="just" eaLnBrk="0" fontAlgn="base" hangingPunct="0">
              <a:spcBef>
                <a:spcPct val="0"/>
              </a:spcBef>
              <a:spcAft>
                <a:spcPct val="0"/>
              </a:spcAft>
            </a:pPr>
            <a:r>
              <a:rPr lang="en-US" smtClean="0">
                <a:latin typeface="Times New Roman" pitchFamily="18" charset="0"/>
                <a:ea typeface="Times New Roman" pitchFamily="18" charset="0"/>
                <a:cs typeface="Times New Roman" pitchFamily="18" charset="0"/>
              </a:rPr>
              <a:t>The execution phase was developed based upon three phases. The    different phases are encryption, decryption and implementation phases.</a:t>
            </a:r>
            <a:endParaRPr lang="en-US" smtClean="0">
              <a:latin typeface="Times New Roman" pitchFamily="18" charset="0"/>
              <a:cs typeface="Times New Roman" pitchFamily="18" charset="0"/>
            </a:endParaRPr>
          </a:p>
        </p:txBody>
      </p:sp>
      <p:sp>
        <p:nvSpPr>
          <p:cNvPr id="8" name="Rectangle 7"/>
          <p:cNvSpPr/>
          <p:nvPr/>
        </p:nvSpPr>
        <p:spPr>
          <a:xfrm>
            <a:off x="428596" y="4643446"/>
            <a:ext cx="3730573" cy="369332"/>
          </a:xfrm>
          <a:prstGeom prst="rect">
            <a:avLst/>
          </a:prstGeom>
        </p:spPr>
        <p:txBody>
          <a:bodyPr wrap="none">
            <a:spAutoFit/>
          </a:bodyPr>
          <a:lstStyle/>
          <a:p>
            <a:pPr lvl="0" indent="457200" algn="just" fontAlgn="base">
              <a:spcBef>
                <a:spcPct val="0"/>
              </a:spcBef>
              <a:spcAft>
                <a:spcPct val="0"/>
              </a:spcAft>
            </a:pPr>
            <a:r>
              <a:rPr lang="en-US" b="1" smtClean="0">
                <a:latin typeface="Times New Roman" pitchFamily="18" charset="0"/>
                <a:ea typeface="Times New Roman" pitchFamily="18" charset="0"/>
                <a:cs typeface="Times New Roman" pitchFamily="18" charset="0"/>
              </a:rPr>
              <a:t>SOFTWARE DESCRIPTIONS</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1538" y="1285860"/>
            <a:ext cx="5286412" cy="500066"/>
          </a:xfrm>
        </p:spPr>
        <p:txBody>
          <a:bodyPr>
            <a:normAutofit fontScale="90000"/>
          </a:bodyPr>
          <a:lstStyle/>
          <a:p>
            <a:pPr lvl="0"/>
            <a:r>
              <a:rPr lang="en-US" sz="2700" b="1" smtClean="0">
                <a:solidFill>
                  <a:schemeClr val="tx1"/>
                </a:solidFill>
                <a:latin typeface="Times New Roman" pitchFamily="18" charset="0"/>
                <a:ea typeface="Times New Roman" pitchFamily="18" charset="0"/>
                <a:cs typeface="Times New Roman" pitchFamily="18" charset="0"/>
              </a:rPr>
              <a:t>MODULES</a:t>
            </a:r>
            <a:r>
              <a:rPr lang="en-US" sz="5400" b="1" smtClean="0">
                <a:solidFill>
                  <a:schemeClr val="tx1"/>
                </a:solidFill>
                <a:latin typeface="Times New Roman" pitchFamily="18" charset="0"/>
                <a:ea typeface="Times New Roman" pitchFamily="18" charset="0"/>
                <a:cs typeface="Times New Roman" pitchFamily="18" charset="0"/>
              </a:rPr>
              <a:t/>
            </a:r>
            <a:br>
              <a:rPr lang="en-US" sz="5400" b="1" smtClean="0">
                <a:solidFill>
                  <a:schemeClr val="tx1"/>
                </a:solidFill>
                <a:latin typeface="Times New Roman" pitchFamily="18" charset="0"/>
                <a:ea typeface="Times New Roman" pitchFamily="18" charset="0"/>
                <a:cs typeface="Times New Roman" pitchFamily="18" charset="0"/>
              </a:rPr>
            </a:br>
            <a:endParaRPr lang="en-US"/>
          </a:p>
        </p:txBody>
      </p:sp>
      <p:sp>
        <p:nvSpPr>
          <p:cNvPr id="3" name="Content Placeholder 2"/>
          <p:cNvSpPr>
            <a:spLocks noGrp="1"/>
          </p:cNvSpPr>
          <p:nvPr>
            <p:ph idx="1"/>
          </p:nvPr>
        </p:nvSpPr>
        <p:spPr>
          <a:xfrm>
            <a:off x="785786" y="2285992"/>
            <a:ext cx="7429552" cy="4000528"/>
          </a:xfrm>
        </p:spPr>
        <p:txBody>
          <a:bodyPr>
            <a:normAutofit/>
          </a:bodyPr>
          <a:lstStyle/>
          <a:p>
            <a:pPr>
              <a:buClr>
                <a:schemeClr val="tx1"/>
              </a:buClr>
              <a:buNone/>
            </a:pPr>
            <a:endParaRPr lang="en-GB" sz="2400" smtClean="0">
              <a:latin typeface="Times New Roman" pitchFamily="18" charset="0"/>
              <a:cs typeface="Times New Roman" pitchFamily="18" charset="0"/>
            </a:endParaRPr>
          </a:p>
          <a:p>
            <a:pPr>
              <a:buClr>
                <a:schemeClr val="tx1"/>
              </a:buClr>
              <a:buFont typeface="Wingdings" pitchFamily="2" charset="2"/>
              <a:buChar char="q"/>
            </a:pPr>
            <a:endParaRPr lang="en-GB" sz="2400" smtClean="0">
              <a:latin typeface="Times New Roman" pitchFamily="18" charset="0"/>
              <a:cs typeface="Times New Roman" pitchFamily="18" charset="0"/>
            </a:endParaRPr>
          </a:p>
          <a:p>
            <a:pPr>
              <a:buClr>
                <a:schemeClr val="tx1"/>
              </a:buClr>
              <a:buNone/>
            </a:pPr>
            <a:endParaRPr lang="en-US" sz="2400">
              <a:latin typeface="Times New Roman" pitchFamily="18" charset="0"/>
              <a:cs typeface="Times New Roman" pitchFamily="18" charset="0"/>
            </a:endParaRPr>
          </a:p>
        </p:txBody>
      </p:sp>
      <p:sp>
        <p:nvSpPr>
          <p:cNvPr id="4" name="TextBox 3"/>
          <p:cNvSpPr txBox="1"/>
          <p:nvPr/>
        </p:nvSpPr>
        <p:spPr>
          <a:xfrm>
            <a:off x="1000100" y="3286124"/>
            <a:ext cx="7500990" cy="2308324"/>
          </a:xfrm>
          <a:prstGeom prst="rect">
            <a:avLst/>
          </a:prstGeom>
          <a:noFill/>
        </p:spPr>
        <p:txBody>
          <a:bodyPr wrap="square" rtlCol="0">
            <a:spAutoFit/>
          </a:bodyPr>
          <a:lstStyle/>
          <a:p>
            <a:r>
              <a:rPr lang="en-GB" b="1" smtClean="0"/>
              <a:t>ENCRYPTION</a:t>
            </a:r>
            <a:r>
              <a:rPr lang="en-GB" smtClean="0"/>
              <a:t> </a:t>
            </a:r>
            <a:r>
              <a:rPr lang="en-US" smtClean="0"/>
              <a:t>- Hiding Data into a Image or Audio file using Encryption                Algorithm.</a:t>
            </a:r>
          </a:p>
          <a:p>
            <a:endParaRPr lang="en-GB" smtClean="0"/>
          </a:p>
          <a:p>
            <a:r>
              <a:rPr lang="en-GB" b="1" smtClean="0"/>
              <a:t>DECRYPTION </a:t>
            </a:r>
            <a:r>
              <a:rPr lang="en-GB" smtClean="0"/>
              <a:t>- Extracting Data from Encrypted file using Decryption Algorithm.</a:t>
            </a:r>
          </a:p>
          <a:p>
            <a:endParaRPr lang="en-GB" smtClean="0"/>
          </a:p>
          <a:p>
            <a:r>
              <a:rPr lang="en-GB" b="1" smtClean="0"/>
              <a:t>APPLICATION DESIGN </a:t>
            </a:r>
            <a:r>
              <a:rPr lang="en-GB" smtClean="0"/>
              <a:t>- Creating a Application which will cover all the functions of Steganography like Encryption and Decryption.</a:t>
            </a:r>
          </a:p>
        </p:txBody>
      </p:sp>
      <p:sp>
        <p:nvSpPr>
          <p:cNvPr id="5" name="Rectangle 4"/>
          <p:cNvSpPr/>
          <p:nvPr/>
        </p:nvSpPr>
        <p:spPr>
          <a:xfrm>
            <a:off x="1571604" y="1357298"/>
            <a:ext cx="4929222" cy="923330"/>
          </a:xfrm>
          <a:prstGeom prst="rect">
            <a:avLst/>
          </a:prstGeom>
        </p:spPr>
        <p:txBody>
          <a:bodyPr wrap="square">
            <a:spAutoFit/>
          </a:bodyPr>
          <a:lstStyle/>
          <a:p>
            <a:pPr>
              <a:buClr>
                <a:schemeClr val="tx1"/>
              </a:buClr>
              <a:buFont typeface="Wingdings" pitchFamily="2" charset="2"/>
              <a:buChar char="q"/>
            </a:pPr>
            <a:r>
              <a:rPr lang="en-GB" smtClean="0">
                <a:latin typeface="Times New Roman" pitchFamily="18" charset="0"/>
                <a:cs typeface="Times New Roman" pitchFamily="18" charset="0"/>
              </a:rPr>
              <a:t>  ENCRYPTION</a:t>
            </a:r>
          </a:p>
          <a:p>
            <a:pPr>
              <a:buClr>
                <a:schemeClr val="tx1"/>
              </a:buClr>
              <a:buFont typeface="Wingdings" pitchFamily="2" charset="2"/>
              <a:buChar char="q"/>
            </a:pPr>
            <a:r>
              <a:rPr lang="en-GB" smtClean="0">
                <a:latin typeface="Times New Roman" pitchFamily="18" charset="0"/>
                <a:cs typeface="Times New Roman" pitchFamily="18" charset="0"/>
              </a:rPr>
              <a:t>  DECRYPTION</a:t>
            </a:r>
          </a:p>
          <a:p>
            <a:pPr>
              <a:buClr>
                <a:schemeClr val="tx1"/>
              </a:buClr>
              <a:buFont typeface="Wingdings" pitchFamily="2" charset="2"/>
              <a:buChar char="q"/>
            </a:pPr>
            <a:r>
              <a:rPr lang="en-GB" smtClean="0">
                <a:latin typeface="Times New Roman" pitchFamily="18" charset="0"/>
                <a:cs typeface="Times New Roman" pitchFamily="18" charset="0"/>
              </a:rPr>
              <a:t>  APPLICATION DESIGN</a:t>
            </a:r>
          </a:p>
        </p:txBody>
      </p:sp>
      <p:sp>
        <p:nvSpPr>
          <p:cNvPr id="6" name="Rectangle 5"/>
          <p:cNvSpPr/>
          <p:nvPr/>
        </p:nvSpPr>
        <p:spPr>
          <a:xfrm>
            <a:off x="928662" y="2500306"/>
            <a:ext cx="4572000" cy="461665"/>
          </a:xfrm>
          <a:prstGeom prst="rect">
            <a:avLst/>
          </a:prstGeom>
        </p:spPr>
        <p:txBody>
          <a:bodyPr wrap="square">
            <a:spAutoFit/>
          </a:bodyPr>
          <a:lstStyle/>
          <a:p>
            <a:r>
              <a:rPr lang="en-US" sz="2400" b="1" smtClean="0">
                <a:latin typeface="Times New Roman" pitchFamily="18" charset="0"/>
                <a:ea typeface="Times New Roman" pitchFamily="18" charset="0"/>
                <a:cs typeface="Times New Roman" pitchFamily="18" charset="0"/>
              </a:rPr>
              <a:t>MODULES DESCRIPTION </a:t>
            </a:r>
            <a:endParaRPr lang="en-US" sz="240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44230" y="1643050"/>
            <a:ext cx="1257280" cy="367458"/>
          </a:xfrm>
        </p:spPr>
        <p:txBody>
          <a:bodyPr>
            <a:normAutofit fontScale="90000"/>
          </a:bodyPr>
          <a:lstStyle/>
          <a:p>
            <a:endParaRPr lang="en-US"/>
          </a:p>
        </p:txBody>
      </p:sp>
      <p:sp>
        <p:nvSpPr>
          <p:cNvPr id="3" name="Content Placeholder 2"/>
          <p:cNvSpPr>
            <a:spLocks noGrp="1"/>
          </p:cNvSpPr>
          <p:nvPr>
            <p:ph idx="1"/>
          </p:nvPr>
        </p:nvSpPr>
        <p:spPr>
          <a:xfrm>
            <a:off x="9286908" y="2357430"/>
            <a:ext cx="3328982" cy="500066"/>
          </a:xfrm>
        </p:spPr>
        <p:txBody>
          <a:bodyPr/>
          <a:lstStyle/>
          <a:p>
            <a:endParaRPr lang="en-US"/>
          </a:p>
        </p:txBody>
      </p:sp>
      <p:sp>
        <p:nvSpPr>
          <p:cNvPr id="34818" name="Rectangle 2"/>
          <p:cNvSpPr>
            <a:spLocks noChangeArrowheads="1"/>
          </p:cNvSpPr>
          <p:nvPr/>
        </p:nvSpPr>
        <p:spPr bwMode="auto">
          <a:xfrm>
            <a:off x="142844" y="1142984"/>
            <a:ext cx="1139441" cy="550132"/>
          </a:xfrm>
          <a:prstGeom prst="rect">
            <a:avLst/>
          </a:prstGeom>
          <a:noFill/>
          <a:ln w="9525">
            <a:noFill/>
            <a:miter lim="800000"/>
            <a:headEnd/>
            <a:tailEnd/>
          </a:ln>
          <a:effectLst/>
        </p:spPr>
        <p:txBody>
          <a:bodyPr vert="horz" wrap="none" lIns="417381" tIns="57132" rIns="710976"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400" b="1" i="0" u="none" strike="noStrike" cap="none" normalizeH="0" baseline="0" smtClean="0">
              <a:ln>
                <a:noFill/>
              </a:ln>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5" name="Picture 4" descr="s1.png"/>
          <p:cNvPicPr>
            <a:picLocks noChangeAspect="1"/>
          </p:cNvPicPr>
          <p:nvPr/>
        </p:nvPicPr>
        <p:blipFill>
          <a:blip r:embed="rId2"/>
          <a:stretch>
            <a:fillRect/>
          </a:stretch>
        </p:blipFill>
        <p:spPr>
          <a:xfrm>
            <a:off x="1285852" y="1839608"/>
            <a:ext cx="6127750" cy="3446780"/>
          </a:xfrm>
          <a:prstGeom prst="rect">
            <a:avLst/>
          </a:prstGeom>
          <a:ln>
            <a:noFill/>
          </a:ln>
          <a:effectLst>
            <a:outerShdw blurRad="292100" dist="139700" dir="2700000" algn="tl" rotWithShape="0">
              <a:srgbClr val="333333">
                <a:alpha val="65000"/>
              </a:srgbClr>
            </a:outerShdw>
          </a:effectLst>
        </p:spPr>
      </p:pic>
      <p:sp>
        <p:nvSpPr>
          <p:cNvPr id="34819" name="Rectangle 3"/>
          <p:cNvSpPr>
            <a:spLocks noChangeArrowheads="1"/>
          </p:cNvSpPr>
          <p:nvPr/>
        </p:nvSpPr>
        <p:spPr bwMode="auto">
          <a:xfrm>
            <a:off x="785786" y="5500702"/>
            <a:ext cx="7572428" cy="147732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sz="600" smtClean="0">
                <a:latin typeface="Arial" pitchFamily="34" charset="0"/>
                <a:ea typeface="Times New Roman" pitchFamily="18" charset="0"/>
                <a:cs typeface="Arial" pitchFamily="34" charset="0"/>
              </a:rPr>
              <a:t>	</a:t>
            </a:r>
            <a:r>
              <a:rPr kumimoji="0" lang="en-US" b="0" i="0" u="none" strike="noStrike" cap="none" normalizeH="0" baseline="0" smtClean="0">
                <a:ln>
                  <a:noFill/>
                </a:ln>
                <a:effectLst/>
                <a:latin typeface="Times New Roman" pitchFamily="18" charset="0"/>
                <a:ea typeface="Times New Roman" pitchFamily="18" charset="0"/>
                <a:cs typeface="Times New Roman" pitchFamily="18" charset="0"/>
              </a:rPr>
              <a:t>This page shows all files are saved in one common folder where we can uses those files whenever we want. open the Data Hider File to open the index of the project.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smtClean="0">
                <a:ln>
                  <a:noFill/>
                </a:ln>
                <a:effectLst/>
                <a:latin typeface="Times New Roman" pitchFamily="18" charset="0"/>
                <a:ea typeface="Times New Roman" pitchFamily="18" charset="0"/>
                <a:cs typeface="Times New Roman" pitchFamily="18" charset="0"/>
              </a:rPr>
              <a:t/>
            </a:r>
            <a:br>
              <a:rPr kumimoji="0" lang="en-US" b="0" i="0" u="none" strike="noStrike" cap="none" normalizeH="0" baseline="0" smtClean="0">
                <a:ln>
                  <a:noFill/>
                </a:ln>
                <a:effectLst/>
                <a:latin typeface="Times New Roman" pitchFamily="18" charset="0"/>
                <a:ea typeface="Times New Roman" pitchFamily="18" charset="0"/>
                <a:cs typeface="Times New Roman" pitchFamily="18" charset="0"/>
              </a:rPr>
            </a:br>
            <a:endParaRPr kumimoji="0" lang="en-US" b="0" i="0" u="none" strike="noStrike" cap="none" normalizeH="0" baseline="0" smtClean="0">
              <a:ln>
                <a:noFill/>
              </a:ln>
              <a:effectLst/>
              <a:latin typeface="Times New Roman" pitchFamily="18" charset="0"/>
              <a:cs typeface="Times New Roman" pitchFamily="18" charset="0"/>
            </a:endParaRPr>
          </a:p>
        </p:txBody>
      </p:sp>
      <p:sp>
        <p:nvSpPr>
          <p:cNvPr id="7" name="Rectangle 6"/>
          <p:cNvSpPr/>
          <p:nvPr/>
        </p:nvSpPr>
        <p:spPr>
          <a:xfrm>
            <a:off x="714348" y="714356"/>
            <a:ext cx="1467068" cy="461665"/>
          </a:xfrm>
          <a:prstGeom prst="rect">
            <a:avLst/>
          </a:prstGeom>
        </p:spPr>
        <p:txBody>
          <a:bodyPr wrap="none">
            <a:spAutoFit/>
          </a:bodyPr>
          <a:lstStyle/>
          <a:p>
            <a:pPr lvl="0" algn="just" fontAlgn="base">
              <a:spcBef>
                <a:spcPct val="0"/>
              </a:spcBef>
              <a:spcAft>
                <a:spcPct val="0"/>
              </a:spcAft>
            </a:pPr>
            <a:r>
              <a:rPr lang="en-US" sz="2400" b="1" smtClean="0">
                <a:latin typeface="Times New Roman" pitchFamily="18" charset="0"/>
                <a:ea typeface="Times New Roman" pitchFamily="18" charset="0"/>
                <a:cs typeface="Times New Roman" pitchFamily="18" charset="0"/>
              </a:rPr>
              <a:t>OUTPUT</a:t>
            </a:r>
            <a:endParaRPr lang="en-US" sz="2400" smtClean="0">
              <a:latin typeface="Times New Roman" pitchFamily="18" charset="0"/>
              <a:cs typeface="Times New Roman" pitchFamily="18" charset="0"/>
            </a:endParaRPr>
          </a:p>
        </p:txBody>
      </p:sp>
      <p:sp>
        <p:nvSpPr>
          <p:cNvPr id="8" name="Rectangle 7"/>
          <p:cNvSpPr/>
          <p:nvPr/>
        </p:nvSpPr>
        <p:spPr>
          <a:xfrm>
            <a:off x="714348" y="1214422"/>
            <a:ext cx="2078326" cy="369332"/>
          </a:xfrm>
          <a:prstGeom prst="rect">
            <a:avLst/>
          </a:prstGeom>
        </p:spPr>
        <p:txBody>
          <a:bodyPr wrap="none">
            <a:spAutoFit/>
          </a:bodyPr>
          <a:lstStyle/>
          <a:p>
            <a:pPr lvl="0" algn="just" fontAlgn="base">
              <a:spcBef>
                <a:spcPct val="0"/>
              </a:spcBef>
              <a:spcAft>
                <a:spcPct val="0"/>
              </a:spcAft>
            </a:pPr>
            <a:r>
              <a:rPr lang="en-US" b="1" smtClean="0">
                <a:solidFill>
                  <a:schemeClr val="accent1">
                    <a:lumMod val="75000"/>
                  </a:schemeClr>
                </a:solidFill>
                <a:latin typeface="Times New Roman" pitchFamily="18" charset="0"/>
                <a:ea typeface="Times New Roman" pitchFamily="18" charset="0"/>
                <a:cs typeface="Times New Roman" pitchFamily="18" charset="0"/>
              </a:rPr>
              <a:t>FILE LOCATION</a:t>
            </a:r>
            <a:endParaRPr lang="en-US" smtClean="0">
              <a:solidFill>
                <a:schemeClr val="accent1">
                  <a:lumMod val="75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29850" y="214290"/>
            <a:ext cx="971528" cy="1143000"/>
          </a:xfrm>
        </p:spPr>
        <p:txBody>
          <a:bodyPr/>
          <a:lstStyle/>
          <a:p>
            <a:endParaRPr lang="en-US"/>
          </a:p>
        </p:txBody>
      </p:sp>
      <p:sp>
        <p:nvSpPr>
          <p:cNvPr id="3" name="Content Placeholder 2"/>
          <p:cNvSpPr>
            <a:spLocks noGrp="1"/>
          </p:cNvSpPr>
          <p:nvPr>
            <p:ph idx="1"/>
          </p:nvPr>
        </p:nvSpPr>
        <p:spPr>
          <a:xfrm>
            <a:off x="10287040" y="2143116"/>
            <a:ext cx="471462" cy="4389120"/>
          </a:xfrm>
        </p:spPr>
        <p:txBody>
          <a:bodyPr/>
          <a:lstStyle/>
          <a:p>
            <a:endParaRPr lang="en-US"/>
          </a:p>
        </p:txBody>
      </p:sp>
      <p:sp>
        <p:nvSpPr>
          <p:cNvPr id="4098"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descr="s2.png"/>
          <p:cNvPicPr>
            <a:picLocks noChangeAspect="1"/>
          </p:cNvPicPr>
          <p:nvPr/>
        </p:nvPicPr>
        <p:blipFill>
          <a:blip r:embed="rId2"/>
          <a:stretch>
            <a:fillRect/>
          </a:stretch>
        </p:blipFill>
        <p:spPr>
          <a:xfrm>
            <a:off x="1428728" y="1785926"/>
            <a:ext cx="6127750" cy="3446780"/>
          </a:xfrm>
          <a:prstGeom prst="rect">
            <a:avLst/>
          </a:prstGeom>
          <a:ln>
            <a:noFill/>
          </a:ln>
          <a:effectLst>
            <a:outerShdw blurRad="292100" dist="139700" dir="2700000" algn="tl" rotWithShape="0">
              <a:srgbClr val="333333">
                <a:alpha val="65000"/>
              </a:srgbClr>
            </a:outerShdw>
          </a:effectLst>
        </p:spPr>
      </p:pic>
      <p:sp>
        <p:nvSpPr>
          <p:cNvPr id="4099" name="Rectangle 3"/>
          <p:cNvSpPr>
            <a:spLocks noChangeArrowheads="1"/>
          </p:cNvSpPr>
          <p:nvPr/>
        </p:nvSpPr>
        <p:spPr bwMode="auto">
          <a:xfrm rot="10800000" flipV="1">
            <a:off x="0" y="5500702"/>
            <a:ext cx="9144000" cy="896699"/>
          </a:xfrm>
          <a:prstGeom prst="rect">
            <a:avLst/>
          </a:prstGeom>
          <a:noFill/>
          <a:ln w="9525">
            <a:noFill/>
            <a:miter lim="800000"/>
            <a:headEnd/>
            <a:tailEnd/>
          </a:ln>
          <a:effectLst/>
        </p:spPr>
        <p:txBody>
          <a:bodyPr vert="horz" wrap="square" lIns="834762" tIns="65067" rIns="845871"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1400" b="1" smtClean="0">
                <a:latin typeface="Arial" pitchFamily="34" charset="0"/>
                <a:ea typeface="Times New Roman" pitchFamily="18" charset="0"/>
                <a:cs typeface="Arial" pitchFamily="34" charset="0"/>
              </a:rPr>
              <a:t>	</a:t>
            </a: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Above Screenshot displays the Sender’s </a:t>
            </a:r>
            <a:r>
              <a:rPr kumimoji="0" lang="en-US" b="0" i="0" u="none" strike="noStrike" cap="none" normalizeH="0" baseline="0" err="1" smtClean="0">
                <a:ln>
                  <a:noFill/>
                </a:ln>
                <a:solidFill>
                  <a:schemeClr val="tx1"/>
                </a:solidFill>
                <a:effectLst/>
                <a:latin typeface="Times New Roman" pitchFamily="18" charset="0"/>
                <a:ea typeface="Times New Roman" pitchFamily="18" charset="0"/>
                <a:cs typeface="Times New Roman" pitchFamily="18" charset="0"/>
              </a:rPr>
              <a:t>Interface</a:t>
            </a: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This interface consisting of  both encryption and Decryption process. First we execute the Encryption process below</a:t>
            </a:r>
            <a:r>
              <a:rPr kumimoji="0" lang="en-US" b="0" i="0" u="none" strike="noStrike" cap="none" normalizeH="0" baseline="0" smtClean="0">
                <a:ln>
                  <a:noFill/>
                </a:ln>
                <a:solidFill>
                  <a:schemeClr val="tx1"/>
                </a:solidFill>
                <a:effectLst/>
                <a:latin typeface="Times New Roman" pitchFamily="18" charset="0"/>
                <a:cs typeface="Times New Roman" pitchFamily="18" charset="0"/>
              </a:rPr>
              <a:t> </a:t>
            </a:r>
          </a:p>
        </p:txBody>
      </p:sp>
      <p:sp>
        <p:nvSpPr>
          <p:cNvPr id="7" name="Rectangle 6"/>
          <p:cNvSpPr/>
          <p:nvPr/>
        </p:nvSpPr>
        <p:spPr>
          <a:xfrm>
            <a:off x="785786" y="1071546"/>
            <a:ext cx="1665841" cy="369332"/>
          </a:xfrm>
          <a:prstGeom prst="rect">
            <a:avLst/>
          </a:prstGeom>
        </p:spPr>
        <p:txBody>
          <a:bodyPr wrap="none">
            <a:spAutoFit/>
          </a:bodyPr>
          <a:lstStyle/>
          <a:p>
            <a:pPr lvl="0" algn="just" fontAlgn="base">
              <a:spcBef>
                <a:spcPct val="0"/>
              </a:spcBef>
              <a:spcAft>
                <a:spcPct val="0"/>
              </a:spcAft>
            </a:pPr>
            <a:r>
              <a:rPr lang="en-GB" b="1" smtClean="0">
                <a:solidFill>
                  <a:schemeClr val="accent1">
                    <a:lumMod val="75000"/>
                  </a:schemeClr>
                </a:solidFill>
                <a:latin typeface="Times New Roman" pitchFamily="18" charset="0"/>
                <a:cs typeface="Times New Roman" pitchFamily="18" charset="0"/>
              </a:rPr>
              <a:t>SENDER END</a:t>
            </a:r>
            <a:endParaRPr lang="en-US" smtClean="0">
              <a:solidFill>
                <a:schemeClr val="accent1">
                  <a:lumMod val="75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8346" y="642918"/>
            <a:ext cx="471462" cy="1143000"/>
          </a:xfrm>
        </p:spPr>
        <p:txBody>
          <a:bodyPr/>
          <a:lstStyle/>
          <a:p>
            <a:endParaRPr lang="en-US"/>
          </a:p>
        </p:txBody>
      </p:sp>
      <p:sp>
        <p:nvSpPr>
          <p:cNvPr id="3" name="Content Placeholder 2"/>
          <p:cNvSpPr>
            <a:spLocks noGrp="1"/>
          </p:cNvSpPr>
          <p:nvPr>
            <p:ph idx="1"/>
          </p:nvPr>
        </p:nvSpPr>
        <p:spPr>
          <a:xfrm>
            <a:off x="9572660" y="2214554"/>
            <a:ext cx="1257280" cy="4389120"/>
          </a:xfrm>
        </p:spPr>
        <p:txBody>
          <a:bodyPr/>
          <a:lstStyle/>
          <a:p>
            <a:endParaRPr lang="en-US"/>
          </a:p>
        </p:txBody>
      </p:sp>
      <p:sp>
        <p:nvSpPr>
          <p:cNvPr id="3074"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descr="s6.png"/>
          <p:cNvPicPr>
            <a:picLocks noChangeAspect="1"/>
          </p:cNvPicPr>
          <p:nvPr/>
        </p:nvPicPr>
        <p:blipFill>
          <a:blip r:embed="rId2"/>
          <a:stretch>
            <a:fillRect/>
          </a:stretch>
        </p:blipFill>
        <p:spPr>
          <a:xfrm>
            <a:off x="1428728" y="1571612"/>
            <a:ext cx="6127750" cy="3446780"/>
          </a:xfrm>
          <a:prstGeom prst="rect">
            <a:avLst/>
          </a:prstGeom>
          <a:ln>
            <a:noFill/>
          </a:ln>
          <a:effectLst>
            <a:outerShdw blurRad="292100" dist="139700" dir="2700000" algn="tl" rotWithShape="0">
              <a:srgbClr val="333333">
                <a:alpha val="65000"/>
              </a:srgbClr>
            </a:outerShdw>
          </a:effectLst>
        </p:spPr>
      </p:pic>
      <p:sp>
        <p:nvSpPr>
          <p:cNvPr id="3075" name="Rectangle 3"/>
          <p:cNvSpPr>
            <a:spLocks noChangeArrowheads="1"/>
          </p:cNvSpPr>
          <p:nvPr/>
        </p:nvSpPr>
        <p:spPr bwMode="auto">
          <a:xfrm>
            <a:off x="571472" y="5143512"/>
            <a:ext cx="7929618" cy="129266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457200" algn="just" defTabSz="914400" rtl="0" eaLnBrk="1" fontAlgn="base" latinLnBrk="0" hangingPunct="1">
              <a:lnSpc>
                <a:spcPct val="100000"/>
              </a:lnSpc>
              <a:spcBef>
                <a:spcPct val="0"/>
              </a:spcBef>
              <a:spcAft>
                <a:spcPct val="0"/>
              </a:spcAft>
              <a:buClrTx/>
              <a:buSzTx/>
              <a:buFontTx/>
              <a:buNone/>
              <a:tabLst/>
            </a:pPr>
            <a:endParaRPr kumimoji="0" lang="en-US" sz="600" b="0" i="0" u="none" strike="noStrike" cap="none" normalizeH="0" baseline="0" smtClean="0">
              <a:ln>
                <a:noFill/>
              </a:ln>
              <a:solidFill>
                <a:schemeClr val="tx1"/>
              </a:solidFill>
              <a:effectLst/>
              <a:latin typeface="Arial" pitchFamily="34" charset="0"/>
              <a:cs typeface="Arial" pitchFamily="34" charset="0"/>
            </a:endParaRPr>
          </a:p>
          <a:p>
            <a:pPr marL="0" marR="0" lvl="0" indent="457200" algn="just"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This Screenshot displays the process of selecting the cover image. In the Homepage we can click the OPEN IMAGE option to select the cover image in a particular location. The main thing is the cover image should be in the mentioned formats like JPG,JPEG,BMP,GIF etc.</a:t>
            </a:r>
            <a:endParaRPr kumimoji="0" lang="en-US" b="0" i="0" u="none" strike="noStrike" cap="none" normalizeH="0" baseline="0" smtClean="0">
              <a:ln>
                <a:noFill/>
              </a:ln>
              <a:solidFill>
                <a:schemeClr val="tx1"/>
              </a:solidFill>
              <a:effectLst/>
              <a:latin typeface="Times New Roman" pitchFamily="18" charset="0"/>
              <a:cs typeface="Times New Roman" pitchFamily="18" charset="0"/>
            </a:endParaRPr>
          </a:p>
        </p:txBody>
      </p:sp>
      <p:sp>
        <p:nvSpPr>
          <p:cNvPr id="7" name="Rectangle 6"/>
          <p:cNvSpPr/>
          <p:nvPr/>
        </p:nvSpPr>
        <p:spPr>
          <a:xfrm>
            <a:off x="571472" y="928670"/>
            <a:ext cx="2847896" cy="369332"/>
          </a:xfrm>
          <a:prstGeom prst="rect">
            <a:avLst/>
          </a:prstGeom>
        </p:spPr>
        <p:txBody>
          <a:bodyPr wrap="none">
            <a:spAutoFit/>
          </a:bodyPr>
          <a:lstStyle/>
          <a:p>
            <a:pPr lvl="0" algn="just" fontAlgn="base">
              <a:spcBef>
                <a:spcPct val="0"/>
              </a:spcBef>
              <a:spcAft>
                <a:spcPct val="0"/>
              </a:spcAft>
            </a:pPr>
            <a:r>
              <a:rPr lang="en-US" b="1" smtClean="0">
                <a:solidFill>
                  <a:schemeClr val="accent1">
                    <a:lumMod val="75000"/>
                  </a:schemeClr>
                </a:solidFill>
                <a:latin typeface="Times New Roman" pitchFamily="18" charset="0"/>
                <a:ea typeface="Times New Roman" pitchFamily="18" charset="0"/>
                <a:cs typeface="Times New Roman" pitchFamily="18" charset="0"/>
              </a:rPr>
              <a:t>SELECT COVER IMAGE</a:t>
            </a:r>
            <a:endParaRPr lang="en-US" smtClean="0">
              <a:solidFill>
                <a:schemeClr val="accent1">
                  <a:lumMod val="75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72660" y="1000108"/>
            <a:ext cx="614338" cy="1143000"/>
          </a:xfrm>
        </p:spPr>
        <p:txBody>
          <a:bodyPr/>
          <a:lstStyle/>
          <a:p>
            <a:endParaRPr lang="en-US"/>
          </a:p>
        </p:txBody>
      </p:sp>
      <p:sp>
        <p:nvSpPr>
          <p:cNvPr id="3" name="Content Placeholder 2"/>
          <p:cNvSpPr>
            <a:spLocks noGrp="1"/>
          </p:cNvSpPr>
          <p:nvPr>
            <p:ph idx="1"/>
          </p:nvPr>
        </p:nvSpPr>
        <p:spPr>
          <a:xfrm>
            <a:off x="9429784" y="2285992"/>
            <a:ext cx="1400156" cy="4389120"/>
          </a:xfrm>
        </p:spPr>
        <p:txBody>
          <a:bodyPr/>
          <a:lstStyle/>
          <a:p>
            <a:pPr lvl="3"/>
            <a:endParaRPr lang="en-US"/>
          </a:p>
        </p:txBody>
      </p:sp>
      <p:sp>
        <p:nvSpPr>
          <p:cNvPr id="30722"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5" name="Picture 4" descr="s7.png"/>
          <p:cNvPicPr>
            <a:picLocks noChangeAspect="1"/>
          </p:cNvPicPr>
          <p:nvPr/>
        </p:nvPicPr>
        <p:blipFill>
          <a:blip r:embed="rId2"/>
          <a:stretch>
            <a:fillRect/>
          </a:stretch>
        </p:blipFill>
        <p:spPr>
          <a:xfrm>
            <a:off x="1500166" y="1553856"/>
            <a:ext cx="6127750" cy="3446780"/>
          </a:xfrm>
          <a:prstGeom prst="rect">
            <a:avLst/>
          </a:prstGeom>
          <a:ln>
            <a:noFill/>
          </a:ln>
          <a:effectLst>
            <a:outerShdw blurRad="292100" dist="139700" dir="2700000" algn="tl" rotWithShape="0">
              <a:srgbClr val="333333">
                <a:alpha val="65000"/>
              </a:srgbClr>
            </a:outerShdw>
          </a:effectLst>
        </p:spPr>
      </p:pic>
      <p:sp>
        <p:nvSpPr>
          <p:cNvPr id="30723" name="Rectangle 3"/>
          <p:cNvSpPr>
            <a:spLocks noChangeArrowheads="1"/>
          </p:cNvSpPr>
          <p:nvPr/>
        </p:nvSpPr>
        <p:spPr bwMode="auto">
          <a:xfrm rot="10800000" flipV="1">
            <a:off x="357158" y="5143512"/>
            <a:ext cx="8072494" cy="1450697"/>
          </a:xfrm>
          <a:prstGeom prst="rect">
            <a:avLst/>
          </a:prstGeom>
          <a:noFill/>
          <a:ln w="9525">
            <a:noFill/>
            <a:miter lim="800000"/>
            <a:headEnd/>
            <a:tailEnd/>
          </a:ln>
          <a:effectLst/>
        </p:spPr>
        <p:txBody>
          <a:bodyPr vert="horz" wrap="square" lIns="417381" tIns="65067" rIns="11109"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smtClean="0">
                <a:ln>
                  <a:noFill/>
                </a:ln>
                <a:solidFill>
                  <a:schemeClr val="tx1"/>
                </a:solidFill>
                <a:effectLst/>
                <a:latin typeface="Arial" pitchFamily="34" charset="0"/>
                <a:ea typeface="Times New Roman" pitchFamily="18" charset="0"/>
                <a:cs typeface="Arial" pitchFamily="34" charset="0"/>
              </a:rPr>
              <a:t> 	</a:t>
            </a: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The cover image will be displayed in the left box in the above screen </a:t>
            </a:r>
            <a:r>
              <a:rPr kumimoji="0" lang="en-US" b="0" i="0" u="none" strike="noStrike" cap="none" normalizeH="0" baseline="0" err="1" smtClean="0">
                <a:ln>
                  <a:noFill/>
                </a:ln>
                <a:solidFill>
                  <a:schemeClr val="tx1"/>
                </a:solidFill>
                <a:effectLst/>
                <a:latin typeface="Times New Roman" pitchFamily="18" charset="0"/>
                <a:ea typeface="Times New Roman" pitchFamily="18" charset="0"/>
                <a:cs typeface="Times New Roman" pitchFamily="18" charset="0"/>
              </a:rPr>
              <a:t>shot.Select</a:t>
            </a: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the directory path where the extracted secret message needs to be saved in the extraction directory then click on SAVE IMAGE button.  The Cover image used for hide the text in images and hidden text messages can be read  by Only </a:t>
            </a:r>
            <a:r>
              <a:rPr kumimoji="0" lang="en-US" b="0" i="0" u="none" strike="noStrike" cap="none" normalizeH="0" baseline="0" err="1" smtClean="0">
                <a:ln>
                  <a:noFill/>
                </a:ln>
                <a:solidFill>
                  <a:schemeClr val="tx1"/>
                </a:solidFill>
                <a:effectLst/>
                <a:latin typeface="Times New Roman" pitchFamily="18" charset="0"/>
                <a:ea typeface="Times New Roman" pitchFamily="18" charset="0"/>
                <a:cs typeface="Times New Roman" pitchFamily="18" charset="0"/>
              </a:rPr>
              <a:t>stegno</a:t>
            </a: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users.</a:t>
            </a:r>
            <a:r>
              <a:rPr kumimoji="0" lang="en-US" b="0" i="0" u="none" strike="noStrike" cap="none" normalizeH="0" baseline="0" smtClean="0">
                <a:ln>
                  <a:noFill/>
                </a:ln>
                <a:solidFill>
                  <a:schemeClr val="tx1"/>
                </a:solidFill>
                <a:effectLst/>
                <a:latin typeface="Times New Roman" pitchFamily="18" charset="0"/>
                <a:cs typeface="Times New Roman" pitchFamily="18" charset="0"/>
              </a:rPr>
              <a:t> </a:t>
            </a:r>
          </a:p>
        </p:txBody>
      </p:sp>
      <p:sp>
        <p:nvSpPr>
          <p:cNvPr id="8" name="Rectangle 7"/>
          <p:cNvSpPr/>
          <p:nvPr/>
        </p:nvSpPr>
        <p:spPr>
          <a:xfrm>
            <a:off x="571472" y="1000108"/>
            <a:ext cx="1883849" cy="369332"/>
          </a:xfrm>
          <a:prstGeom prst="rect">
            <a:avLst/>
          </a:prstGeom>
        </p:spPr>
        <p:txBody>
          <a:bodyPr wrap="none">
            <a:spAutoFit/>
          </a:bodyPr>
          <a:lstStyle/>
          <a:p>
            <a:pPr lvl="0" algn="just" fontAlgn="base">
              <a:spcBef>
                <a:spcPct val="0"/>
              </a:spcBef>
              <a:spcAft>
                <a:spcPct val="0"/>
              </a:spcAft>
            </a:pPr>
            <a:r>
              <a:rPr lang="en-GB" b="1" smtClean="0">
                <a:solidFill>
                  <a:schemeClr val="accent1">
                    <a:lumMod val="75000"/>
                  </a:schemeClr>
                </a:solidFill>
                <a:latin typeface="Times New Roman" pitchFamily="18" charset="0"/>
                <a:cs typeface="Times New Roman" pitchFamily="18" charset="0"/>
              </a:rPr>
              <a:t>COVER IMAGE</a:t>
            </a:r>
            <a:endParaRPr lang="en-US" smtClean="0">
              <a:solidFill>
                <a:schemeClr val="accent1">
                  <a:lumMod val="75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5536" y="1000108"/>
            <a:ext cx="257148" cy="1143000"/>
          </a:xfrm>
        </p:spPr>
        <p:txBody>
          <a:bodyPr/>
          <a:lstStyle/>
          <a:p>
            <a:endParaRPr lang="en-US"/>
          </a:p>
        </p:txBody>
      </p:sp>
      <p:sp>
        <p:nvSpPr>
          <p:cNvPr id="3" name="Content Placeholder 2"/>
          <p:cNvSpPr>
            <a:spLocks noGrp="1"/>
          </p:cNvSpPr>
          <p:nvPr>
            <p:ph idx="1"/>
          </p:nvPr>
        </p:nvSpPr>
        <p:spPr>
          <a:xfrm>
            <a:off x="9786974" y="2285992"/>
            <a:ext cx="828652" cy="4389120"/>
          </a:xfrm>
        </p:spPr>
        <p:txBody>
          <a:bodyPr/>
          <a:lstStyle/>
          <a:p>
            <a:endParaRPr lang="en-US"/>
          </a:p>
        </p:txBody>
      </p:sp>
      <p:sp>
        <p:nvSpPr>
          <p:cNvPr id="28674"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descr="s8.png"/>
          <p:cNvPicPr>
            <a:picLocks noChangeAspect="1"/>
          </p:cNvPicPr>
          <p:nvPr/>
        </p:nvPicPr>
        <p:blipFill>
          <a:blip r:embed="rId2"/>
          <a:stretch>
            <a:fillRect/>
          </a:stretch>
        </p:blipFill>
        <p:spPr>
          <a:xfrm>
            <a:off x="1571604" y="1571612"/>
            <a:ext cx="6127750" cy="3446780"/>
          </a:xfrm>
          <a:prstGeom prst="rect">
            <a:avLst/>
          </a:prstGeom>
          <a:ln>
            <a:noFill/>
          </a:ln>
          <a:effectLst>
            <a:outerShdw blurRad="292100" dist="139700" dir="2700000" algn="tl" rotWithShape="0">
              <a:srgbClr val="333333">
                <a:alpha val="65000"/>
              </a:srgbClr>
            </a:outerShdw>
          </a:effectLst>
        </p:spPr>
      </p:pic>
      <p:sp>
        <p:nvSpPr>
          <p:cNvPr id="28675" name="Rectangle 3"/>
          <p:cNvSpPr>
            <a:spLocks noChangeArrowheads="1"/>
          </p:cNvSpPr>
          <p:nvPr/>
        </p:nvSpPr>
        <p:spPr bwMode="auto">
          <a:xfrm rot="10800000" flipV="1">
            <a:off x="357158" y="5398485"/>
            <a:ext cx="8358214" cy="888687"/>
          </a:xfrm>
          <a:prstGeom prst="rect">
            <a:avLst/>
          </a:prstGeom>
          <a:noFill/>
          <a:ln w="9525">
            <a:noFill/>
            <a:miter lim="800000"/>
            <a:headEnd/>
            <a:tailEnd/>
          </a:ln>
          <a:effectLst/>
        </p:spPr>
        <p:txBody>
          <a:bodyPr vert="horz" wrap="square" lIns="417381" tIns="57132" rIns="9522"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The text which is to be hidden can be added by typing or by loading it from a TXT file. After hiding the text in the </a:t>
            </a:r>
            <a:r>
              <a:rPr kumimoji="0" lang="en-US" b="0" i="0" u="none" strike="noStrike" cap="none" normalizeH="0" baseline="0" err="1" smtClean="0">
                <a:ln>
                  <a:noFill/>
                </a:ln>
                <a:solidFill>
                  <a:schemeClr val="tx1"/>
                </a:solidFill>
                <a:effectLst/>
                <a:latin typeface="Times New Roman" pitchFamily="18" charset="0"/>
                <a:ea typeface="Times New Roman" pitchFamily="18" charset="0"/>
                <a:cs typeface="Times New Roman" pitchFamily="18" charset="0"/>
              </a:rPr>
              <a:t>image,the</a:t>
            </a: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final output image will be saved in PNG format. The user interface of the software is easy to understand.</a:t>
            </a:r>
            <a:r>
              <a:rPr kumimoji="0" lang="en-US" b="0" i="0" u="none" strike="noStrike" cap="none" normalizeH="0" baseline="0" smtClean="0">
                <a:ln>
                  <a:noFill/>
                </a:ln>
                <a:solidFill>
                  <a:schemeClr val="tx1"/>
                </a:solidFill>
                <a:effectLst/>
                <a:latin typeface="Times New Roman" pitchFamily="18" charset="0"/>
                <a:cs typeface="Times New Roman" pitchFamily="18" charset="0"/>
              </a:rPr>
              <a:t> </a:t>
            </a:r>
          </a:p>
        </p:txBody>
      </p:sp>
      <p:sp>
        <p:nvSpPr>
          <p:cNvPr id="7" name="Rectangle 6"/>
          <p:cNvSpPr/>
          <p:nvPr/>
        </p:nvSpPr>
        <p:spPr>
          <a:xfrm>
            <a:off x="571472" y="928670"/>
            <a:ext cx="2290050" cy="369332"/>
          </a:xfrm>
          <a:prstGeom prst="rect">
            <a:avLst/>
          </a:prstGeom>
        </p:spPr>
        <p:txBody>
          <a:bodyPr wrap="none">
            <a:spAutoFit/>
          </a:bodyPr>
          <a:lstStyle/>
          <a:p>
            <a:pPr lvl="0" algn="just" fontAlgn="base">
              <a:spcBef>
                <a:spcPct val="0"/>
              </a:spcBef>
              <a:spcAft>
                <a:spcPct val="0"/>
              </a:spcAft>
            </a:pPr>
            <a:r>
              <a:rPr lang="en-GB" b="1" smtClean="0">
                <a:solidFill>
                  <a:schemeClr val="accent1">
                    <a:lumMod val="75000"/>
                  </a:schemeClr>
                </a:solidFill>
                <a:latin typeface="Times New Roman" pitchFamily="18" charset="0"/>
                <a:cs typeface="Times New Roman" pitchFamily="18" charset="0"/>
              </a:rPr>
              <a:t>SECRET MESSAGE</a:t>
            </a:r>
            <a:endParaRPr lang="en-US" smtClean="0">
              <a:solidFill>
                <a:schemeClr val="accent1">
                  <a:lumMod val="75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87040" y="785794"/>
            <a:ext cx="328586" cy="1143000"/>
          </a:xfrm>
        </p:spPr>
        <p:txBody>
          <a:bodyPr/>
          <a:lstStyle/>
          <a:p>
            <a:endParaRPr lang="en-US"/>
          </a:p>
        </p:txBody>
      </p:sp>
      <p:sp>
        <p:nvSpPr>
          <p:cNvPr id="3" name="Content Placeholder 2"/>
          <p:cNvSpPr>
            <a:spLocks noGrp="1"/>
          </p:cNvSpPr>
          <p:nvPr>
            <p:ph idx="1"/>
          </p:nvPr>
        </p:nvSpPr>
        <p:spPr>
          <a:xfrm>
            <a:off x="9929850" y="2285992"/>
            <a:ext cx="257148" cy="1000132"/>
          </a:xfrm>
        </p:spPr>
        <p:txBody>
          <a:bodyPr/>
          <a:lstStyle/>
          <a:p>
            <a:endParaRPr lang="en-US"/>
          </a:p>
        </p:txBody>
      </p:sp>
      <p:sp>
        <p:nvSpPr>
          <p:cNvPr id="26626"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descr="s9.png"/>
          <p:cNvPicPr>
            <a:picLocks noChangeAspect="1"/>
          </p:cNvPicPr>
          <p:nvPr/>
        </p:nvPicPr>
        <p:blipFill>
          <a:blip r:embed="rId2" cstate="print"/>
          <a:stretch>
            <a:fillRect/>
          </a:stretch>
        </p:blipFill>
        <p:spPr>
          <a:xfrm>
            <a:off x="1428728" y="1785926"/>
            <a:ext cx="6127750" cy="3446780"/>
          </a:xfrm>
          <a:prstGeom prst="rect">
            <a:avLst/>
          </a:prstGeom>
          <a:ln>
            <a:noFill/>
          </a:ln>
          <a:effectLst>
            <a:outerShdw blurRad="292100" dist="139700" dir="2700000" algn="tl" rotWithShape="0">
              <a:srgbClr val="333333">
                <a:alpha val="65000"/>
              </a:srgbClr>
            </a:outerShdw>
          </a:effectLst>
        </p:spPr>
      </p:pic>
      <p:sp>
        <p:nvSpPr>
          <p:cNvPr id="26627" name="Rectangle 3"/>
          <p:cNvSpPr>
            <a:spLocks noChangeArrowheads="1"/>
          </p:cNvSpPr>
          <p:nvPr/>
        </p:nvSpPr>
        <p:spPr bwMode="auto">
          <a:xfrm>
            <a:off x="428596" y="5072074"/>
            <a:ext cx="8572560" cy="1596573"/>
          </a:xfrm>
          <a:prstGeom prst="rect">
            <a:avLst/>
          </a:prstGeom>
          <a:noFill/>
          <a:ln w="9525">
            <a:noFill/>
            <a:miter lim="800000"/>
            <a:headEnd/>
            <a:tailEnd/>
          </a:ln>
          <a:effectLst/>
        </p:spPr>
        <p:txBody>
          <a:bodyPr vert="horz" wrap="square" lIns="417381" tIns="57132" rIns="845871"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4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4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The above screenshot displays the Receiver End. This interface used to decode process. The encrypted image should be uploaded here and the decode that image to get the secret message.</a:t>
            </a:r>
            <a:endParaRPr kumimoji="0" lang="en-US"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 name="Rectangle 6"/>
          <p:cNvSpPr/>
          <p:nvPr/>
        </p:nvSpPr>
        <p:spPr>
          <a:xfrm>
            <a:off x="642910" y="1142984"/>
            <a:ext cx="1947969" cy="369332"/>
          </a:xfrm>
          <a:prstGeom prst="rect">
            <a:avLst/>
          </a:prstGeom>
        </p:spPr>
        <p:txBody>
          <a:bodyPr wrap="none">
            <a:spAutoFit/>
          </a:bodyPr>
          <a:lstStyle/>
          <a:p>
            <a:pPr lvl="0" algn="just" fontAlgn="base">
              <a:spcBef>
                <a:spcPct val="0"/>
              </a:spcBef>
              <a:spcAft>
                <a:spcPct val="0"/>
              </a:spcAft>
            </a:pPr>
            <a:r>
              <a:rPr lang="en-GB" b="1" smtClean="0">
                <a:solidFill>
                  <a:schemeClr val="accent1">
                    <a:lumMod val="75000"/>
                  </a:schemeClr>
                </a:solidFill>
                <a:latin typeface="Times New Roman" pitchFamily="18" charset="0"/>
                <a:cs typeface="Times New Roman" pitchFamily="18" charset="0"/>
              </a:rPr>
              <a:t>RECEIVER END</a:t>
            </a:r>
            <a:endParaRPr lang="en-US" smtClean="0">
              <a:solidFill>
                <a:schemeClr val="accent1">
                  <a:lumMod val="75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29850" y="928670"/>
            <a:ext cx="1585866" cy="1143000"/>
          </a:xfrm>
        </p:spPr>
        <p:txBody>
          <a:bodyPr/>
          <a:lstStyle/>
          <a:p>
            <a:endParaRPr lang="en-US"/>
          </a:p>
        </p:txBody>
      </p:sp>
      <p:sp>
        <p:nvSpPr>
          <p:cNvPr id="3" name="Content Placeholder 2"/>
          <p:cNvSpPr>
            <a:spLocks noGrp="1"/>
          </p:cNvSpPr>
          <p:nvPr>
            <p:ph idx="1"/>
          </p:nvPr>
        </p:nvSpPr>
        <p:spPr>
          <a:xfrm>
            <a:off x="9929850" y="2000240"/>
            <a:ext cx="900090" cy="4389120"/>
          </a:xfrm>
        </p:spPr>
        <p:txBody>
          <a:bodyPr/>
          <a:lstStyle/>
          <a:p>
            <a:endParaRPr lang="en-US"/>
          </a:p>
        </p:txBody>
      </p:sp>
      <p:sp>
        <p:nvSpPr>
          <p:cNvPr id="6145" name="Rectangle 1"/>
          <p:cNvSpPr>
            <a:spLocks noChangeArrowheads="1"/>
          </p:cNvSpPr>
          <p:nvPr/>
        </p:nvSpPr>
        <p:spPr bwMode="auto">
          <a:xfrm>
            <a:off x="0" y="857232"/>
            <a:ext cx="8858312" cy="4778219"/>
          </a:xfrm>
          <a:prstGeom prst="rect">
            <a:avLst/>
          </a:prstGeom>
          <a:noFill/>
          <a:ln w="9525">
            <a:noFill/>
            <a:miter lim="800000"/>
            <a:headEnd/>
            <a:tailEnd/>
          </a:ln>
          <a:effectLst/>
        </p:spPr>
        <p:txBody>
          <a:bodyPr vert="horz" wrap="square" lIns="417381" tIns="38088" rIns="9522" bIns="0" numCol="1" anchor="ctr" anchorCtr="0" compatLnSpc="1">
            <a:prstTxWarp prst="textNoShape">
              <a:avLst/>
            </a:prstTxWarp>
            <a:spAutoFit/>
          </a:bodyPr>
          <a:lstStyle/>
          <a:p>
            <a:pPr marL="0" marR="0" lvl="0" indent="457200" defTabSz="914400" rtl="0" eaLnBrk="1" fontAlgn="base" latinLnBrk="0" hangingPunct="1">
              <a:lnSpc>
                <a:spcPct val="100000"/>
              </a:lnSpc>
              <a:spcBef>
                <a:spcPct val="0"/>
              </a:spcBef>
              <a:spcAft>
                <a:spcPct val="0"/>
              </a:spcAft>
              <a:buClrTx/>
              <a:buSzTx/>
              <a:buFontTx/>
              <a:buNone/>
              <a:tabLst/>
            </a:pPr>
            <a:r>
              <a:rPr kumimoji="0" lang="en-US"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ABSTRACT</a:t>
            </a:r>
          </a:p>
          <a:p>
            <a:pPr marL="0" marR="0" lvl="0" indent="457200" algn="just" defTabSz="914400" rtl="0" eaLnBrk="1" fontAlgn="base" latinLnBrk="0" hangingPunct="1">
              <a:lnSpc>
                <a:spcPct val="100000"/>
              </a:lnSpc>
              <a:spcBef>
                <a:spcPct val="0"/>
              </a:spcBef>
              <a:spcAft>
                <a:spcPct val="0"/>
              </a:spcAft>
              <a:buClrTx/>
              <a:buSzTx/>
              <a:buFontTx/>
              <a:buNone/>
              <a:tabLst/>
            </a:pPr>
            <a:endParaRPr lang="en-GB" sz="1600" b="1" smtClean="0">
              <a:latin typeface="Arial" pitchFamily="34" charset="0"/>
              <a:ea typeface="Times New Roman" pitchFamily="18" charset="0"/>
              <a:cs typeface="Arial" pitchFamily="34" charset="0"/>
            </a:endParaRPr>
          </a:p>
          <a:p>
            <a:pPr marL="0" marR="0" lvl="0" indent="457200" algn="just" defTabSz="914400" rtl="0" eaLnBrk="1" fontAlgn="base" latinLnBrk="0" hangingPunct="1">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Steganography is the art of hiding the fact that communication is taking place, by hiding information in other information.</a:t>
            </a:r>
          </a:p>
          <a:p>
            <a:pPr lvl="0" indent="457200" algn="just" eaLnBrk="0" fontAlgn="base" hangingPunct="0">
              <a:spcBef>
                <a:spcPct val="0"/>
              </a:spcBef>
              <a:spcAft>
                <a:spcPct val="0"/>
              </a:spcAft>
              <a:buFont typeface="Wingdings" pitchFamily="2" charset="2"/>
              <a:buChar char="q"/>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Many different camera file formats can be used, but digital images are the most popular became of their frequency on the Internet.</a:t>
            </a:r>
          </a:p>
          <a:p>
            <a:pPr lvl="0" indent="457200" algn="just" eaLnBrk="0" fontAlgn="base" hangingPunct="0">
              <a:spcBef>
                <a:spcPct val="0"/>
              </a:spcBef>
              <a:spcAft>
                <a:spcPct val="0"/>
              </a:spcAft>
              <a:buFont typeface="Wingdings" pitchFamily="2" charset="2"/>
              <a:buChar char="q"/>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For hiding secret information in images, there exists a large variety of stegnography techniques some are more implex than others and all of them have respective string and weak points. </a:t>
            </a:r>
          </a:p>
          <a:p>
            <a:pPr lvl="0" indent="457200" algn="just" eaLnBrk="0" fontAlgn="base" hangingPunct="0">
              <a:spcBef>
                <a:spcPct val="0"/>
              </a:spcBef>
              <a:spcAft>
                <a:spcPct val="0"/>
              </a:spcAft>
              <a:buFont typeface="Wingdings" pitchFamily="2" charset="2"/>
              <a:buChar char="q"/>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This project hides the message with in the image For a more secure approach, the poject it allows user to choose the hits for replacement instead of LSB replacement In the Image viewer select the cover image with the series text or text file and hide it in to the image with the hit employment choice.</a:t>
            </a:r>
            <a:endParaRPr kumimoji="0" lang="en-US" b="0" i="0" u="none" strike="noStrike" cap="none" normalizeH="0" baseline="0" smtClean="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715536" y="1071546"/>
            <a:ext cx="328586" cy="296020"/>
          </a:xfrm>
        </p:spPr>
        <p:txBody>
          <a:bodyPr>
            <a:normAutofit fontScale="90000"/>
          </a:bodyPr>
          <a:lstStyle/>
          <a:p>
            <a:endParaRPr lang="en-US"/>
          </a:p>
        </p:txBody>
      </p:sp>
      <p:sp>
        <p:nvSpPr>
          <p:cNvPr id="3" name="Content Placeholder 2"/>
          <p:cNvSpPr>
            <a:spLocks noGrp="1"/>
          </p:cNvSpPr>
          <p:nvPr>
            <p:ph idx="1"/>
          </p:nvPr>
        </p:nvSpPr>
        <p:spPr>
          <a:xfrm>
            <a:off x="9501222" y="2285992"/>
            <a:ext cx="1042966" cy="779140"/>
          </a:xfrm>
        </p:spPr>
        <p:txBody>
          <a:bodyPr/>
          <a:lstStyle/>
          <a:p>
            <a:endParaRPr lang="en-US"/>
          </a:p>
        </p:txBody>
      </p:sp>
      <p:sp>
        <p:nvSpPr>
          <p:cNvPr id="27650"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723672" tIns="1002984" rIns="710976" bIns="812544"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pic>
        <p:nvPicPr>
          <p:cNvPr id="5" name="Picture 4" descr="s11.png"/>
          <p:cNvPicPr>
            <a:picLocks noChangeAspect="1"/>
          </p:cNvPicPr>
          <p:nvPr/>
        </p:nvPicPr>
        <p:blipFill>
          <a:blip r:embed="rId2" cstate="print"/>
          <a:stretch>
            <a:fillRect/>
          </a:stretch>
        </p:blipFill>
        <p:spPr>
          <a:xfrm>
            <a:off x="1785918" y="1839608"/>
            <a:ext cx="6127750" cy="3446780"/>
          </a:xfrm>
          <a:prstGeom prst="rect">
            <a:avLst/>
          </a:prstGeom>
          <a:ln>
            <a:noFill/>
          </a:ln>
          <a:effectLst>
            <a:outerShdw blurRad="292100" dist="139700" dir="2700000" algn="tl" rotWithShape="0">
              <a:srgbClr val="333333">
                <a:alpha val="65000"/>
              </a:srgbClr>
            </a:outerShdw>
          </a:effectLst>
        </p:spPr>
      </p:pic>
      <p:sp>
        <p:nvSpPr>
          <p:cNvPr id="27651" name="Rectangle 3"/>
          <p:cNvSpPr>
            <a:spLocks noChangeArrowheads="1"/>
          </p:cNvSpPr>
          <p:nvPr/>
        </p:nvSpPr>
        <p:spPr bwMode="auto">
          <a:xfrm>
            <a:off x="357158" y="5438411"/>
            <a:ext cx="8358214" cy="1419589"/>
          </a:xfrm>
          <a:prstGeom prst="rect">
            <a:avLst/>
          </a:prstGeom>
          <a:noFill/>
          <a:ln w="9525">
            <a:noFill/>
            <a:miter lim="800000"/>
            <a:headEnd/>
            <a:tailEnd/>
          </a:ln>
          <a:effectLst/>
        </p:spPr>
        <p:txBody>
          <a:bodyPr vert="horz" wrap="square" lIns="417381" tIns="95220" rIns="9522"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The Receiver Select the received image which is encrypted by the Sender and open it. This image is embedded with the secret message. The decoding process will be displayed in next screenshot.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0" i="0" u="none" strike="noStrike" cap="none" normalizeH="0" baseline="0" smtClean="0">
                <a:ln>
                  <a:noFill/>
                </a:ln>
                <a:solidFill>
                  <a:schemeClr val="tx1"/>
                </a:solidFill>
                <a:effectLst/>
                <a:latin typeface="Arial" pitchFamily="34" charset="0"/>
                <a:ea typeface="Times New Roman" pitchFamily="18" charset="0"/>
                <a:cs typeface="Arial" pitchFamily="34" charset="0"/>
              </a:rPr>
              <a:t/>
            </a:r>
            <a:br>
              <a:rPr kumimoji="0" lang="en-US" sz="1400" b="0" i="0" u="none" strike="noStrike" cap="none" normalizeH="0" baseline="0" smtClean="0">
                <a:ln>
                  <a:noFill/>
                </a:ln>
                <a:solidFill>
                  <a:schemeClr val="tx1"/>
                </a:solidFill>
                <a:effectLst/>
                <a:latin typeface="Arial" pitchFamily="34" charset="0"/>
                <a:ea typeface="Times New Roman" pitchFamily="18"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 name="Rectangle 6"/>
          <p:cNvSpPr/>
          <p:nvPr/>
        </p:nvSpPr>
        <p:spPr>
          <a:xfrm>
            <a:off x="642910" y="1071546"/>
            <a:ext cx="3232616" cy="369332"/>
          </a:xfrm>
          <a:prstGeom prst="rect">
            <a:avLst/>
          </a:prstGeom>
        </p:spPr>
        <p:txBody>
          <a:bodyPr wrap="none">
            <a:spAutoFit/>
          </a:bodyPr>
          <a:lstStyle/>
          <a:p>
            <a:pPr lvl="0" algn="just" fontAlgn="base">
              <a:spcBef>
                <a:spcPct val="0"/>
              </a:spcBef>
              <a:spcAft>
                <a:spcPct val="0"/>
              </a:spcAft>
            </a:pPr>
            <a:r>
              <a:rPr lang="en-GB" b="1" smtClean="0">
                <a:solidFill>
                  <a:schemeClr val="accent1">
                    <a:lumMod val="75000"/>
                  </a:schemeClr>
                </a:solidFill>
                <a:latin typeface="Times New Roman" pitchFamily="18" charset="0"/>
                <a:cs typeface="Times New Roman" pitchFamily="18" charset="0"/>
              </a:rPr>
              <a:t>SELECT RECEIVED IMAGE</a:t>
            </a:r>
            <a:endParaRPr lang="en-US" smtClean="0">
              <a:solidFill>
                <a:schemeClr val="accent1">
                  <a:lumMod val="75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15602" y="928670"/>
            <a:ext cx="471462" cy="581772"/>
          </a:xfrm>
        </p:spPr>
        <p:txBody>
          <a:bodyPr>
            <a:normAutofit fontScale="90000"/>
          </a:bodyPr>
          <a:lstStyle/>
          <a:p>
            <a:endParaRPr lang="en-US"/>
          </a:p>
        </p:txBody>
      </p:sp>
      <p:sp>
        <p:nvSpPr>
          <p:cNvPr id="3" name="Content Placeholder 2"/>
          <p:cNvSpPr>
            <a:spLocks noGrp="1"/>
          </p:cNvSpPr>
          <p:nvPr>
            <p:ph idx="1"/>
          </p:nvPr>
        </p:nvSpPr>
        <p:spPr>
          <a:xfrm>
            <a:off x="9786974" y="3143248"/>
            <a:ext cx="1114404" cy="1279206"/>
          </a:xfrm>
        </p:spPr>
        <p:txBody>
          <a:bodyPr/>
          <a:lstStyle/>
          <a:p>
            <a:endParaRPr lang="en-US"/>
          </a:p>
        </p:txBody>
      </p:sp>
      <p:sp>
        <p:nvSpPr>
          <p:cNvPr id="29698" name="Rectangle 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US"/>
          </a:p>
        </p:txBody>
      </p:sp>
      <p:pic>
        <p:nvPicPr>
          <p:cNvPr id="5" name="Picture 4" descr="s12.png"/>
          <p:cNvPicPr>
            <a:picLocks noChangeAspect="1"/>
          </p:cNvPicPr>
          <p:nvPr/>
        </p:nvPicPr>
        <p:blipFill>
          <a:blip r:embed="rId2" cstate="print"/>
          <a:stretch>
            <a:fillRect/>
          </a:stretch>
        </p:blipFill>
        <p:spPr>
          <a:xfrm>
            <a:off x="1643042" y="1839608"/>
            <a:ext cx="6127750" cy="3446780"/>
          </a:xfrm>
          <a:prstGeom prst="rect">
            <a:avLst/>
          </a:prstGeom>
          <a:ln>
            <a:noFill/>
          </a:ln>
          <a:effectLst>
            <a:outerShdw blurRad="292100" dist="139700" dir="2700000" algn="tl" rotWithShape="0">
              <a:srgbClr val="333333">
                <a:alpha val="65000"/>
              </a:srgbClr>
            </a:outerShdw>
          </a:effectLst>
        </p:spPr>
      </p:pic>
      <p:sp>
        <p:nvSpPr>
          <p:cNvPr id="29699" name="Rectangle 3"/>
          <p:cNvSpPr>
            <a:spLocks noChangeArrowheads="1"/>
          </p:cNvSpPr>
          <p:nvPr/>
        </p:nvSpPr>
        <p:spPr bwMode="auto">
          <a:xfrm>
            <a:off x="428596" y="5500702"/>
            <a:ext cx="8429684" cy="925544"/>
          </a:xfrm>
          <a:prstGeom prst="rect">
            <a:avLst/>
          </a:prstGeom>
          <a:noFill/>
          <a:ln w="9525">
            <a:noFill/>
            <a:miter lim="800000"/>
            <a:headEnd/>
            <a:tailEnd/>
          </a:ln>
          <a:effectLst/>
        </p:spPr>
        <p:txBody>
          <a:bodyPr vert="horz" wrap="square" lIns="417381" tIns="93633" rIns="11109"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mtClean="0">
                <a:latin typeface="Times New Roman" pitchFamily="18" charset="0"/>
                <a:ea typeface="Times New Roman" pitchFamily="18" charset="0"/>
                <a:cs typeface="Times New Roman" pitchFamily="18" charset="0"/>
              </a:rPr>
              <a:t>	</a:t>
            </a: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After uploading the image then click the SHOW DATA option .This will show the decrypted original secret message which is send by the sender.</a:t>
            </a:r>
            <a:endParaRPr kumimoji="0" lang="en-US"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7" name="Rectangle 6"/>
          <p:cNvSpPr/>
          <p:nvPr/>
        </p:nvSpPr>
        <p:spPr>
          <a:xfrm>
            <a:off x="714348" y="1142984"/>
            <a:ext cx="2850332" cy="369332"/>
          </a:xfrm>
          <a:prstGeom prst="rect">
            <a:avLst/>
          </a:prstGeom>
        </p:spPr>
        <p:txBody>
          <a:bodyPr wrap="none">
            <a:spAutoFit/>
          </a:bodyPr>
          <a:lstStyle/>
          <a:p>
            <a:pPr lvl="0" algn="just" fontAlgn="base">
              <a:spcBef>
                <a:spcPct val="0"/>
              </a:spcBef>
              <a:spcAft>
                <a:spcPct val="0"/>
              </a:spcAft>
            </a:pPr>
            <a:r>
              <a:rPr lang="en-GB" b="1" smtClean="0">
                <a:solidFill>
                  <a:schemeClr val="accent1">
                    <a:lumMod val="75000"/>
                  </a:schemeClr>
                </a:solidFill>
                <a:latin typeface="Times New Roman" pitchFamily="18" charset="0"/>
                <a:cs typeface="Times New Roman" pitchFamily="18" charset="0"/>
              </a:rPr>
              <a:t>DECRYPTION PROCESS</a:t>
            </a:r>
            <a:endParaRPr lang="en-US" smtClean="0">
              <a:solidFill>
                <a:schemeClr val="accent1">
                  <a:lumMod val="75000"/>
                </a:schemeClr>
              </a:solidFill>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14348" y="1071546"/>
            <a:ext cx="2273379" cy="461665"/>
          </a:xfrm>
          <a:prstGeom prst="rect">
            <a:avLst/>
          </a:prstGeom>
          <a:noFill/>
        </p:spPr>
        <p:txBody>
          <a:bodyPr wrap="none" rtlCol="0">
            <a:spAutoFit/>
          </a:bodyPr>
          <a:lstStyle/>
          <a:p>
            <a:r>
              <a:rPr lang="en-GB" sz="2400" b="1" smtClean="0">
                <a:latin typeface="Times New Roman" pitchFamily="18" charset="0"/>
                <a:cs typeface="Times New Roman" pitchFamily="18" charset="0"/>
              </a:rPr>
              <a:t>CONCLUSION</a:t>
            </a:r>
            <a:endParaRPr lang="en-US" sz="2400" b="1">
              <a:latin typeface="Times New Roman" pitchFamily="18" charset="0"/>
              <a:cs typeface="Times New Roman" pitchFamily="18" charset="0"/>
            </a:endParaRPr>
          </a:p>
        </p:txBody>
      </p:sp>
      <p:sp>
        <p:nvSpPr>
          <p:cNvPr id="6" name="TextBox 5"/>
          <p:cNvSpPr txBox="1"/>
          <p:nvPr/>
        </p:nvSpPr>
        <p:spPr>
          <a:xfrm rot="10800000" flipV="1">
            <a:off x="785786" y="1086514"/>
            <a:ext cx="8215370" cy="3416320"/>
          </a:xfrm>
          <a:prstGeom prst="rect">
            <a:avLst/>
          </a:prstGeom>
          <a:noFill/>
        </p:spPr>
        <p:txBody>
          <a:bodyPr wrap="square" rtlCol="0">
            <a:spAutoFit/>
          </a:bodyPr>
          <a:lstStyle/>
          <a:p>
            <a:endParaRPr lang="en-US" smtClean="0"/>
          </a:p>
          <a:p>
            <a:pPr>
              <a:buFont typeface="Wingdings" pitchFamily="2" charset="2"/>
              <a:buChar char="q"/>
            </a:pPr>
            <a:endParaRPr lang="en-US" smtClean="0"/>
          </a:p>
          <a:p>
            <a:pPr>
              <a:buFont typeface="Wingdings" pitchFamily="2" charset="2"/>
              <a:buChar char="q"/>
            </a:pPr>
            <a:r>
              <a:rPr lang="en-US" smtClean="0"/>
              <a:t>   Although only some of the main image steganographic techniques were discussed in this document.</a:t>
            </a:r>
          </a:p>
          <a:p>
            <a:pPr>
              <a:buFont typeface="Wingdings" pitchFamily="2" charset="2"/>
              <a:buChar char="q"/>
            </a:pPr>
            <a:endParaRPr lang="en-GB" smtClean="0"/>
          </a:p>
          <a:p>
            <a:endParaRPr lang="en-US" smtClean="0"/>
          </a:p>
          <a:p>
            <a:pPr>
              <a:buFont typeface="Wingdings" pitchFamily="2" charset="2"/>
              <a:buChar char="q"/>
            </a:pPr>
            <a:r>
              <a:rPr lang="en-US" smtClean="0"/>
              <a:t>  All the major image file formats have different methods of hiding messages, with different strong and weak points respectively. </a:t>
            </a:r>
          </a:p>
          <a:p>
            <a:pPr>
              <a:buFont typeface="Wingdings" pitchFamily="2" charset="2"/>
              <a:buChar char="q"/>
            </a:pPr>
            <a:endParaRPr lang="en-US" smtClean="0"/>
          </a:p>
          <a:p>
            <a:r>
              <a:rPr lang="en-US" smtClean="0"/>
              <a:t> </a:t>
            </a:r>
          </a:p>
          <a:p>
            <a:endParaRPr lang="en-US" smtClean="0"/>
          </a:p>
          <a:p>
            <a:r>
              <a:rPr lang="en-US" smtClean="0"/>
              <a:t>                                                                                                                                                                   </a:t>
            </a:r>
            <a:endParaRPr lang="en-US">
              <a:latin typeface="Times New Roman" pitchFamily="18" charset="0"/>
              <a:cs typeface="Times New Roman" pitchFamily="18" charset="0"/>
            </a:endParaRPr>
          </a:p>
        </p:txBody>
      </p:sp>
      <p:sp>
        <p:nvSpPr>
          <p:cNvPr id="7" name="TextBox 6"/>
          <p:cNvSpPr txBox="1"/>
          <p:nvPr/>
        </p:nvSpPr>
        <p:spPr>
          <a:xfrm>
            <a:off x="785786" y="3714752"/>
            <a:ext cx="7429552" cy="2308324"/>
          </a:xfrm>
          <a:prstGeom prst="rect">
            <a:avLst/>
          </a:prstGeom>
          <a:noFill/>
        </p:spPr>
        <p:txBody>
          <a:bodyPr wrap="square" rtlCol="0">
            <a:spAutoFit/>
          </a:bodyPr>
          <a:lstStyle/>
          <a:p>
            <a:pPr>
              <a:buFont typeface="Wingdings" pitchFamily="2" charset="2"/>
              <a:buChar char="q"/>
            </a:pPr>
            <a:r>
              <a:rPr lang="en-US" smtClean="0"/>
              <a:t>  The major limitation of the application is designed for images cover files. It accepts only images as a carrier file. </a:t>
            </a:r>
          </a:p>
          <a:p>
            <a:pPr>
              <a:buFont typeface="Wingdings" pitchFamily="2" charset="2"/>
              <a:buChar char="q"/>
            </a:pPr>
            <a:endParaRPr lang="en-GB" smtClean="0"/>
          </a:p>
          <a:p>
            <a:endParaRPr lang="en-US" smtClean="0"/>
          </a:p>
          <a:p>
            <a:pPr>
              <a:buFont typeface="Wingdings" pitchFamily="2" charset="2"/>
              <a:buChar char="q"/>
            </a:pPr>
            <a:r>
              <a:rPr lang="en-US" smtClean="0"/>
              <a:t>  The future work on this project is to improve the compression ratio of the image to the text.</a:t>
            </a:r>
          </a:p>
          <a:p>
            <a:pPr>
              <a:buFont typeface="Wingdings" pitchFamily="2" charset="2"/>
              <a:buChar char="q"/>
            </a:pPr>
            <a:endParaRPr lang="en-US" smtClean="0"/>
          </a:p>
          <a:p>
            <a:endParaRPr 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01222" y="428604"/>
            <a:ext cx="1471594" cy="1143000"/>
          </a:xfrm>
        </p:spPr>
        <p:txBody>
          <a:bodyPr/>
          <a:lstStyle/>
          <a:p>
            <a:r>
              <a:rPr lang="en-GB" smtClean="0"/>
              <a:t>   </a:t>
            </a:r>
            <a:endParaRPr lang="en-US"/>
          </a:p>
        </p:txBody>
      </p:sp>
      <p:sp>
        <p:nvSpPr>
          <p:cNvPr id="3" name="Content Placeholder 2"/>
          <p:cNvSpPr>
            <a:spLocks noGrp="1"/>
          </p:cNvSpPr>
          <p:nvPr>
            <p:ph idx="1"/>
          </p:nvPr>
        </p:nvSpPr>
        <p:spPr>
          <a:xfrm>
            <a:off x="10358478" y="1785926"/>
            <a:ext cx="400024" cy="4389120"/>
          </a:xfrm>
        </p:spPr>
        <p:txBody>
          <a:bodyPr/>
          <a:lstStyle/>
          <a:p>
            <a:endParaRPr lang="en-US"/>
          </a:p>
        </p:txBody>
      </p:sp>
      <p:sp>
        <p:nvSpPr>
          <p:cNvPr id="2049" name="Rectangle 1"/>
          <p:cNvSpPr>
            <a:spLocks noChangeArrowheads="1"/>
          </p:cNvSpPr>
          <p:nvPr/>
        </p:nvSpPr>
        <p:spPr bwMode="auto">
          <a:xfrm>
            <a:off x="714348" y="1571612"/>
            <a:ext cx="7338830" cy="1596573"/>
          </a:xfrm>
          <a:prstGeom prst="rect">
            <a:avLst/>
          </a:prstGeom>
          <a:noFill/>
          <a:ln w="9525">
            <a:noFill/>
            <a:miter lim="800000"/>
            <a:headEnd/>
            <a:tailEnd/>
          </a:ln>
          <a:effectLst/>
        </p:spPr>
        <p:txBody>
          <a:bodyPr vert="horz" wrap="none" lIns="417381" tIns="57132" rIns="710976" bIns="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874713" algn="l"/>
                <a:tab pos="1831975" algn="l"/>
              </a:tabLst>
            </a:pPr>
            <a:endParaRPr kumimoji="0" lang="en-US" sz="14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tab pos="874713" algn="l"/>
                <a:tab pos="1831975" algn="l"/>
              </a:tabLst>
            </a:pPr>
            <a:r>
              <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WIKIPEDIA 	https://en.m.wikipedia.org/wiki/Steganography</a:t>
            </a:r>
          </a:p>
          <a:p>
            <a:pPr marL="0" marR="0" lvl="0" indent="0" algn="l" defTabSz="914400" rtl="0" eaLnBrk="0" fontAlgn="base" latinLnBrk="0" hangingPunct="0">
              <a:lnSpc>
                <a:spcPct val="100000"/>
              </a:lnSpc>
              <a:spcBef>
                <a:spcPct val="0"/>
              </a:spcBef>
              <a:spcAft>
                <a:spcPct val="0"/>
              </a:spcAft>
              <a:buClrTx/>
              <a:buSzTx/>
              <a:buFont typeface="Wingdings" pitchFamily="2" charset="2"/>
              <a:buChar char="q"/>
              <a:tabLst>
                <a:tab pos="874713" algn="l"/>
                <a:tab pos="1831975" algn="l"/>
              </a:tabLst>
            </a:pPr>
            <a:endParaRPr kumimoji="0" lang="en-US" b="0"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eaLnBrk="0" fontAlgn="base" hangingPunct="0">
              <a:spcBef>
                <a:spcPct val="0"/>
              </a:spcBef>
              <a:spcAft>
                <a:spcPct val="0"/>
              </a:spcAft>
              <a:buFont typeface="Wingdings" pitchFamily="2" charset="2"/>
              <a:buChar char="q"/>
              <a:tabLst>
                <a:tab pos="874713" algn="l"/>
                <a:tab pos="1831975" algn="l"/>
              </a:tabLst>
            </a:pPr>
            <a:r>
              <a:rPr lang="en-US" smtClean="0">
                <a:latin typeface="Times New Roman" pitchFamily="18" charset="0"/>
                <a:cs typeface="Times New Roman" pitchFamily="18" charset="0"/>
              </a:rPr>
              <a:t>   W3Schools       https://www.w3schools.com</a:t>
            </a:r>
          </a:p>
          <a:p>
            <a:pPr marL="0" marR="0" lvl="0" indent="0" algn="l" defTabSz="914400" rtl="0" eaLnBrk="0" fontAlgn="base" latinLnBrk="0" hangingPunct="0">
              <a:lnSpc>
                <a:spcPct val="100000"/>
              </a:lnSpc>
              <a:spcBef>
                <a:spcPct val="0"/>
              </a:spcBef>
              <a:spcAft>
                <a:spcPct val="0"/>
              </a:spcAft>
              <a:buClrTx/>
              <a:buSzTx/>
              <a:buFontTx/>
              <a:buNone/>
              <a:tabLst>
                <a:tab pos="874713" algn="l"/>
                <a:tab pos="1831975" algn="l"/>
              </a:tabLst>
            </a:pPr>
            <a:r>
              <a:rPr kumimoji="0" lang="en-US" sz="1400" b="0" i="0" u="none" strike="noStrike" cap="none" normalizeH="0" baseline="0" smtClean="0">
                <a:ln>
                  <a:noFill/>
                </a:ln>
                <a:solidFill>
                  <a:schemeClr val="tx1"/>
                </a:solidFill>
                <a:effectLst/>
                <a:latin typeface="Arial" pitchFamily="34" charset="0"/>
                <a:ea typeface="Times New Roman" pitchFamily="18" charset="0"/>
                <a:cs typeface="Arial" pitchFamily="34" charset="0"/>
              </a:rPr>
              <a:t/>
            </a:r>
            <a:br>
              <a:rPr kumimoji="0" lang="en-US" sz="1400" b="0" i="0" u="none" strike="noStrike" cap="none" normalizeH="0" baseline="0" smtClean="0">
                <a:ln>
                  <a:noFill/>
                </a:ln>
                <a:solidFill>
                  <a:schemeClr val="tx1"/>
                </a:solidFill>
                <a:effectLst/>
                <a:latin typeface="Arial" pitchFamily="34" charset="0"/>
                <a:ea typeface="Times New Roman" pitchFamily="18"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6" name="Rectangle 5"/>
          <p:cNvSpPr/>
          <p:nvPr/>
        </p:nvSpPr>
        <p:spPr>
          <a:xfrm>
            <a:off x="785786" y="785794"/>
            <a:ext cx="2255746" cy="461665"/>
          </a:xfrm>
          <a:prstGeom prst="rect">
            <a:avLst/>
          </a:prstGeom>
        </p:spPr>
        <p:txBody>
          <a:bodyPr wrap="none">
            <a:spAutoFit/>
          </a:bodyPr>
          <a:lstStyle/>
          <a:p>
            <a:pPr lvl="0" fontAlgn="base">
              <a:spcBef>
                <a:spcPct val="0"/>
              </a:spcBef>
              <a:spcAft>
                <a:spcPct val="0"/>
              </a:spcAft>
              <a:tabLst>
                <a:tab pos="874713" algn="l"/>
                <a:tab pos="1831975" algn="l"/>
              </a:tabLst>
            </a:pPr>
            <a:r>
              <a:rPr lang="en-US" sz="2400" b="1" smtClean="0">
                <a:latin typeface="Times New Roman" pitchFamily="18" charset="0"/>
                <a:ea typeface="Times New Roman" pitchFamily="18" charset="0"/>
                <a:cs typeface="Times New Roman" pitchFamily="18" charset="0"/>
              </a:rPr>
              <a:t>REFERENCES</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97168" name="Picture 4" descr="animation-clip-art-thank-you-67f85788688d5d52ce7f809c11e05b57.png"/>
          <p:cNvPicPr>
            <a:picLocks noChangeAspect="1"/>
          </p:cNvPicPr>
          <p:nvPr/>
        </p:nvPicPr>
        <p:blipFill>
          <a:blip r:embed="rId2"/>
          <a:stretch>
            <a:fillRect/>
          </a:stretch>
        </p:blipFill>
        <p:spPr>
          <a:xfrm>
            <a:off x="2000232" y="1357298"/>
            <a:ext cx="5143512" cy="4912456"/>
          </a:xfrm>
          <a:prstGeom prst="rect">
            <a:avLst/>
          </a:prstGeom>
        </p:spPr>
      </p:pic>
    </p:spTree>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44296" y="1500174"/>
            <a:ext cx="185710" cy="1143000"/>
          </a:xfrm>
        </p:spPr>
        <p:txBody>
          <a:bodyPr/>
          <a:lstStyle/>
          <a:p>
            <a:endParaRPr lang="en-US"/>
          </a:p>
        </p:txBody>
      </p:sp>
      <p:pic>
        <p:nvPicPr>
          <p:cNvPr id="8" name="Content Placeholder 7" descr="abstract-concept-blue-grey-color-interconnected-data-protection-cyber-security-icons-cogwheels-personal-icon-â€-vector-139120567.jpg"/>
          <p:cNvPicPr>
            <a:picLocks noGrp="1" noChangeAspect="1"/>
          </p:cNvPicPr>
          <p:nvPr>
            <p:ph idx="1"/>
          </p:nvPr>
        </p:nvPicPr>
        <p:blipFill>
          <a:blip r:embed="rId2"/>
          <a:stretch>
            <a:fillRect/>
          </a:stretch>
        </p:blipFill>
        <p:spPr>
          <a:xfrm>
            <a:off x="500034" y="3714752"/>
            <a:ext cx="8215370" cy="2767104"/>
          </a:xfrm>
        </p:spPr>
      </p:pic>
      <p:sp>
        <p:nvSpPr>
          <p:cNvPr id="5121" name="Rectangle 1"/>
          <p:cNvSpPr>
            <a:spLocks noChangeArrowheads="1"/>
          </p:cNvSpPr>
          <p:nvPr/>
        </p:nvSpPr>
        <p:spPr bwMode="auto">
          <a:xfrm>
            <a:off x="285720" y="857232"/>
            <a:ext cx="8572560" cy="2616101"/>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457200" marR="0" lvl="1" indent="0" algn="just" defTabSz="914400" rtl="0" eaLnBrk="1" fontAlgn="base" latinLnBrk="0" hangingPunct="1">
              <a:lnSpc>
                <a:spcPct val="100000"/>
              </a:lnSpc>
              <a:spcBef>
                <a:spcPct val="0"/>
              </a:spcBef>
              <a:spcAft>
                <a:spcPct val="0"/>
              </a:spcAft>
              <a:buClrTx/>
              <a:buSzTx/>
              <a:tabLst>
                <a:tab pos="228600" algn="l"/>
                <a:tab pos="874713" algn="l"/>
              </a:tabLst>
            </a:pPr>
            <a:r>
              <a:rPr kumimoji="0" lang="en-US"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INTRODUCTION</a:t>
            </a:r>
          </a:p>
          <a:p>
            <a:pPr marL="457200" marR="0" lvl="1" indent="0" algn="just" defTabSz="914400" rtl="0" eaLnBrk="1" fontAlgn="base" latinLnBrk="0" hangingPunct="1">
              <a:lnSpc>
                <a:spcPct val="100000"/>
              </a:lnSpc>
              <a:spcBef>
                <a:spcPct val="0"/>
              </a:spcBef>
              <a:spcAft>
                <a:spcPct val="0"/>
              </a:spcAft>
              <a:buClrTx/>
              <a:buSzTx/>
              <a:tabLst>
                <a:tab pos="228600" algn="l"/>
                <a:tab pos="874713" algn="l"/>
              </a:tabLst>
            </a:pPr>
            <a:endParaRPr kumimoji="0" lang="en-US" sz="14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marL="457200" marR="0" lvl="1" indent="0" algn="just" defTabSz="914400" rtl="0" eaLnBrk="1" fontAlgn="base" latinLnBrk="0" hangingPunct="1">
              <a:lnSpc>
                <a:spcPct val="100000"/>
              </a:lnSpc>
              <a:spcBef>
                <a:spcPct val="0"/>
              </a:spcBef>
              <a:spcAft>
                <a:spcPct val="0"/>
              </a:spcAft>
              <a:buClrTx/>
              <a:buSzTx/>
              <a:tabLst>
                <a:tab pos="228600" algn="l"/>
                <a:tab pos="874713" algn="l"/>
              </a:tabLst>
            </a:pPr>
            <a:endParaRPr kumimoji="0" lang="en-US" b="0" i="0" u="none" strike="noStrike" cap="none" normalizeH="0" baseline="0" smtClean="0">
              <a:ln>
                <a:noFill/>
              </a:ln>
              <a:solidFill>
                <a:schemeClr val="tx1"/>
              </a:solidFill>
              <a:effectLst/>
              <a:latin typeface="Times New Roman" pitchFamily="18" charset="0"/>
              <a:cs typeface="Times New Roman" pitchFamily="18" charset="0"/>
            </a:endParaRPr>
          </a:p>
          <a:p>
            <a:pPr marL="0" marR="0" lvl="0" indent="457200" algn="just" defTabSz="914400" rtl="0" eaLnBrk="0" fontAlgn="base" latinLnBrk="0" hangingPunct="0">
              <a:lnSpc>
                <a:spcPct val="100000"/>
              </a:lnSpc>
              <a:spcBef>
                <a:spcPct val="0"/>
              </a:spcBef>
              <a:spcAft>
                <a:spcPct val="0"/>
              </a:spcAft>
              <a:buClrTx/>
              <a:buSzTx/>
              <a:buFont typeface="Wingdings" pitchFamily="2" charset="2"/>
              <a:buChar char="q"/>
              <a:tabLst>
                <a:tab pos="228600" algn="l"/>
                <a:tab pos="874713" algn="l"/>
              </a:tabLst>
            </a:pPr>
            <a:r>
              <a:rPr kumimoji="0" lang="en-US" b="0" i="0" u="none" strike="noStrike" cap="none" normalizeH="0" baseline="0" smtClean="0">
                <a:ln>
                  <a:noFill/>
                </a:ln>
                <a:solidFill>
                  <a:srgbClr val="1F2023"/>
                </a:solidFill>
                <a:effectLst/>
                <a:latin typeface="Times New Roman" pitchFamily="18" charset="0"/>
                <a:ea typeface="Times New Roman" pitchFamily="18" charset="0"/>
                <a:cs typeface="Times New Roman" pitchFamily="18" charset="0"/>
              </a:rPr>
              <a:t>The growing use of Internet needs to take attention while we send and receive personal information in a secured manner. </a:t>
            </a:r>
          </a:p>
          <a:p>
            <a:pPr marL="0" marR="0" lvl="0" indent="457200" algn="just" defTabSz="914400" rtl="0" eaLnBrk="0" fontAlgn="base" latinLnBrk="0" hangingPunct="0">
              <a:lnSpc>
                <a:spcPct val="100000"/>
              </a:lnSpc>
              <a:spcBef>
                <a:spcPct val="0"/>
              </a:spcBef>
              <a:spcAft>
                <a:spcPct val="0"/>
              </a:spcAft>
              <a:buClrTx/>
              <a:buSzTx/>
              <a:buFont typeface="Wingdings" pitchFamily="2" charset="2"/>
              <a:buChar char="q"/>
              <a:tabLst>
                <a:tab pos="228600" algn="l"/>
                <a:tab pos="874713" algn="l"/>
              </a:tabLst>
            </a:pPr>
            <a:endParaRPr kumimoji="0" lang="en-US" b="0" i="0" u="none" strike="noStrike" cap="none" normalizeH="0" baseline="0" smtClean="0">
              <a:ln>
                <a:noFill/>
              </a:ln>
              <a:solidFill>
                <a:srgbClr val="1F2023"/>
              </a:solidFill>
              <a:effectLst/>
              <a:latin typeface="Times New Roman" pitchFamily="18" charset="0"/>
              <a:ea typeface="Times New Roman" pitchFamily="18" charset="0"/>
              <a:cs typeface="Times New Roman" pitchFamily="18" charset="0"/>
            </a:endParaRPr>
          </a:p>
          <a:p>
            <a:pPr marL="0" marR="0" lvl="0" indent="457200" algn="just" defTabSz="914400" rtl="0" eaLnBrk="0" fontAlgn="base" latinLnBrk="0" hangingPunct="0">
              <a:lnSpc>
                <a:spcPct val="100000"/>
              </a:lnSpc>
              <a:spcBef>
                <a:spcPct val="0"/>
              </a:spcBef>
              <a:spcAft>
                <a:spcPct val="0"/>
              </a:spcAft>
              <a:buClrTx/>
              <a:buSzTx/>
              <a:buFont typeface="Wingdings" pitchFamily="2" charset="2"/>
              <a:buChar char="q"/>
              <a:tabLst>
                <a:tab pos="228600" algn="l"/>
                <a:tab pos="874713" algn="l"/>
              </a:tabLst>
            </a:pPr>
            <a:r>
              <a:rPr kumimoji="0" lang="en-US" b="0" i="0" u="none" strike="noStrike" cap="none" normalizeH="0" baseline="0" smtClean="0">
                <a:ln>
                  <a:noFill/>
                </a:ln>
                <a:solidFill>
                  <a:srgbClr val="1F2023"/>
                </a:solidFill>
                <a:effectLst/>
                <a:latin typeface="Times New Roman" pitchFamily="18" charset="0"/>
                <a:ea typeface="Times New Roman" pitchFamily="18" charset="0"/>
                <a:cs typeface="Times New Roman" pitchFamily="18" charset="0"/>
              </a:rPr>
              <a:t>For this, there are many approaches that can transfer the data into different forms so that their resultant data can be understood if it can be returned back into its original form. This technique is known as encryption.</a:t>
            </a:r>
            <a:endParaRPr kumimoji="0" lang="en-US" b="0" i="0" u="none" strike="noStrike" cap="none" normalizeH="0" baseline="0" smtClean="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29850" y="928670"/>
            <a:ext cx="1585866" cy="1143000"/>
          </a:xfrm>
        </p:spPr>
        <p:txBody>
          <a:bodyPr/>
          <a:lstStyle/>
          <a:p>
            <a:endParaRPr lang="en-US"/>
          </a:p>
        </p:txBody>
      </p:sp>
      <p:sp>
        <p:nvSpPr>
          <p:cNvPr id="3" name="Content Placeholder 2"/>
          <p:cNvSpPr>
            <a:spLocks noGrp="1"/>
          </p:cNvSpPr>
          <p:nvPr>
            <p:ph idx="1"/>
          </p:nvPr>
        </p:nvSpPr>
        <p:spPr>
          <a:xfrm>
            <a:off x="9929850" y="2000240"/>
            <a:ext cx="900090" cy="4389120"/>
          </a:xfrm>
        </p:spPr>
        <p:txBody>
          <a:bodyPr/>
          <a:lstStyle/>
          <a:p>
            <a:endParaRPr lang="en-US"/>
          </a:p>
        </p:txBody>
      </p:sp>
      <p:sp>
        <p:nvSpPr>
          <p:cNvPr id="6145" name="Rectangle 1"/>
          <p:cNvSpPr>
            <a:spLocks noChangeArrowheads="1"/>
          </p:cNvSpPr>
          <p:nvPr/>
        </p:nvSpPr>
        <p:spPr bwMode="auto">
          <a:xfrm>
            <a:off x="142844" y="785794"/>
            <a:ext cx="8072494" cy="5055218"/>
          </a:xfrm>
          <a:prstGeom prst="rect">
            <a:avLst/>
          </a:prstGeom>
          <a:noFill/>
          <a:ln w="9525">
            <a:noFill/>
            <a:miter lim="800000"/>
            <a:headEnd/>
            <a:tailEnd/>
          </a:ln>
          <a:effectLst/>
        </p:spPr>
        <p:txBody>
          <a:bodyPr vert="horz" wrap="square" lIns="417381" tIns="38088" rIns="9522" bIns="0" numCol="1" anchor="ctr" anchorCtr="0" compatLnSpc="1">
            <a:prstTxWarp prst="textNoShape">
              <a:avLst/>
            </a:prstTxWarp>
            <a:spAutoFit/>
          </a:bodyPr>
          <a:lstStyle/>
          <a:p>
            <a:pPr marL="0" marR="0" lvl="0" indent="457200" defTabSz="914400" rtl="0" eaLnBrk="1" fontAlgn="base" latinLnBrk="0" hangingPunct="1">
              <a:lnSpc>
                <a:spcPct val="100000"/>
              </a:lnSpc>
              <a:spcBef>
                <a:spcPct val="0"/>
              </a:spcBef>
              <a:spcAft>
                <a:spcPct val="0"/>
              </a:spcAft>
              <a:buClrTx/>
              <a:buSzTx/>
              <a:buFontTx/>
              <a:buNone/>
              <a:tabLst/>
            </a:pPr>
            <a:r>
              <a:rPr kumimoji="0" lang="en-GB"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EXISTING</a:t>
            </a:r>
            <a:r>
              <a:rPr kumimoji="0" lang="en-GB" sz="2400" b="1" i="0" u="none" strike="noStrike" cap="none" normalizeH="0" smtClean="0">
                <a:ln>
                  <a:noFill/>
                </a:ln>
                <a:solidFill>
                  <a:schemeClr val="tx1"/>
                </a:solidFill>
                <a:effectLst/>
                <a:latin typeface="Times New Roman" pitchFamily="18" charset="0"/>
                <a:ea typeface="Times New Roman" pitchFamily="18" charset="0"/>
                <a:cs typeface="Times New Roman" pitchFamily="18" charset="0"/>
              </a:rPr>
              <a:t> SYSTEM</a:t>
            </a:r>
            <a:endParaRPr kumimoji="0" lang="en-US"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457200" algn="just" defTabSz="914400" rtl="0" eaLnBrk="1" fontAlgn="base" latinLnBrk="0" hangingPunct="1">
              <a:lnSpc>
                <a:spcPct val="100000"/>
              </a:lnSpc>
              <a:spcBef>
                <a:spcPct val="0"/>
              </a:spcBef>
              <a:spcAft>
                <a:spcPct val="0"/>
              </a:spcAft>
              <a:buClrTx/>
              <a:buSzTx/>
              <a:buFontTx/>
              <a:buNone/>
              <a:tabLst/>
            </a:pPr>
            <a:endParaRPr lang="en-GB" sz="1600" b="1" smtClean="0">
              <a:latin typeface="Arial" pitchFamily="34" charset="0"/>
              <a:ea typeface="Times New Roman" pitchFamily="18" charset="0"/>
              <a:cs typeface="Arial" pitchFamily="34" charset="0"/>
            </a:endParaRPr>
          </a:p>
          <a:p>
            <a:pPr marL="0" marR="0" lvl="0" indent="457200" algn="just" defTabSz="914400" rtl="0" eaLnBrk="1" fontAlgn="base" latinLnBrk="0" hangingPunct="1">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In the existing system reversible data hiding technique the image is compressed and encrypted  by using the encryption key.</a:t>
            </a:r>
          </a:p>
          <a:p>
            <a:pPr lvl="0" indent="457200" algn="just" eaLnBrk="0" fontAlgn="base" hangingPunct="0">
              <a:spcBef>
                <a:spcPct val="0"/>
              </a:spcBef>
              <a:spcAft>
                <a:spcPct val="0"/>
              </a:spcAft>
              <a:buFont typeface="Wingdings" pitchFamily="2" charset="2"/>
              <a:buChar char="q"/>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The data to hide is embedded in to the image by using the same encryption key.</a:t>
            </a:r>
          </a:p>
          <a:p>
            <a:pPr lvl="0" indent="457200" algn="just" eaLnBrk="0" fontAlgn="base" hangingPunct="0">
              <a:spcBef>
                <a:spcPct val="0"/>
              </a:spcBef>
              <a:spcAft>
                <a:spcPct val="0"/>
              </a:spcAft>
            </a:pPr>
            <a:endParaRPr lang="en-GB" smtClean="0">
              <a:latin typeface="Times New Roman" pitchFamily="18" charset="0"/>
              <a:cs typeface="Times New Roman" pitchFamily="18" charset="0"/>
            </a:endParaRPr>
          </a:p>
          <a:p>
            <a:pPr lvl="0" indent="457200" algn="just" eaLnBrk="0" fontAlgn="base" hangingPunct="0">
              <a:spcBef>
                <a:spcPct val="0"/>
              </a:spcBef>
              <a:spcAft>
                <a:spcPct val="0"/>
              </a:spcAft>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The user who knows the secret encryption key used can access the image and decrypt it after extracting or removing the data hidden in the image.</a:t>
            </a:r>
          </a:p>
          <a:p>
            <a:pPr lvl="0" indent="457200" algn="just" eaLnBrk="0" fontAlgn="base" hangingPunct="0">
              <a:spcBef>
                <a:spcPct val="0"/>
              </a:spcBef>
              <a:spcAft>
                <a:spcPct val="0"/>
              </a:spcAft>
            </a:pPr>
            <a:r>
              <a:rPr lang="en-US" smtClean="0">
                <a:latin typeface="Times New Roman" pitchFamily="18" charset="0"/>
                <a:cs typeface="Times New Roman" pitchFamily="18" charset="0"/>
              </a:rPr>
              <a:t> </a:t>
            </a:r>
          </a:p>
          <a:p>
            <a:pPr lvl="0" indent="457200" algn="just" eaLnBrk="0" fontAlgn="base" hangingPunct="0">
              <a:spcBef>
                <a:spcPct val="0"/>
              </a:spcBef>
              <a:spcAft>
                <a:spcPct val="0"/>
              </a:spcAft>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After extracting the data hidden in the image then only can be the original image is retrieved.</a:t>
            </a:r>
          </a:p>
          <a:p>
            <a:pPr lvl="0" indent="457200" algn="just" eaLnBrk="0" fontAlgn="base" hangingPunct="0">
              <a:spcBef>
                <a:spcPct val="0"/>
              </a:spcBef>
              <a:spcAft>
                <a:spcPct val="0"/>
              </a:spcAft>
            </a:pPr>
            <a:endParaRPr lang="en-US"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29850" y="928670"/>
            <a:ext cx="1585866" cy="1143000"/>
          </a:xfrm>
        </p:spPr>
        <p:txBody>
          <a:bodyPr/>
          <a:lstStyle/>
          <a:p>
            <a:endParaRPr lang="en-US"/>
          </a:p>
        </p:txBody>
      </p:sp>
      <p:sp>
        <p:nvSpPr>
          <p:cNvPr id="3" name="Content Placeholder 2"/>
          <p:cNvSpPr>
            <a:spLocks noGrp="1"/>
          </p:cNvSpPr>
          <p:nvPr>
            <p:ph idx="1"/>
          </p:nvPr>
        </p:nvSpPr>
        <p:spPr>
          <a:xfrm>
            <a:off x="9929850" y="2000240"/>
            <a:ext cx="900090" cy="4389120"/>
          </a:xfrm>
        </p:spPr>
        <p:txBody>
          <a:bodyPr/>
          <a:lstStyle/>
          <a:p>
            <a:endParaRPr lang="en-US"/>
          </a:p>
        </p:txBody>
      </p:sp>
      <p:sp>
        <p:nvSpPr>
          <p:cNvPr id="6145" name="Rectangle 1"/>
          <p:cNvSpPr>
            <a:spLocks noChangeArrowheads="1"/>
          </p:cNvSpPr>
          <p:nvPr/>
        </p:nvSpPr>
        <p:spPr bwMode="auto">
          <a:xfrm>
            <a:off x="142844" y="785794"/>
            <a:ext cx="8072494" cy="3947222"/>
          </a:xfrm>
          <a:prstGeom prst="rect">
            <a:avLst/>
          </a:prstGeom>
          <a:noFill/>
          <a:ln w="9525">
            <a:noFill/>
            <a:miter lim="800000"/>
            <a:headEnd/>
            <a:tailEnd/>
          </a:ln>
          <a:effectLst/>
        </p:spPr>
        <p:txBody>
          <a:bodyPr vert="horz" wrap="square" lIns="417381" tIns="38088" rIns="9522" bIns="0" numCol="1" anchor="ctr" anchorCtr="0" compatLnSpc="1">
            <a:prstTxWarp prst="textNoShape">
              <a:avLst/>
            </a:prstTxWarp>
            <a:spAutoFit/>
          </a:bodyPr>
          <a:lstStyle/>
          <a:p>
            <a:pPr marL="0" marR="0" lvl="0" indent="457200" defTabSz="914400" rtl="0" eaLnBrk="1" fontAlgn="base" latinLnBrk="0" hangingPunct="1">
              <a:lnSpc>
                <a:spcPct val="100000"/>
              </a:lnSpc>
              <a:spcBef>
                <a:spcPct val="0"/>
              </a:spcBef>
              <a:spcAft>
                <a:spcPct val="0"/>
              </a:spcAft>
              <a:buClrTx/>
              <a:buSzTx/>
              <a:buFontTx/>
              <a:buNone/>
              <a:tabLst/>
            </a:pPr>
            <a:r>
              <a:rPr kumimoji="0" lang="en-GB"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DRAWBACKS OF EXISTING</a:t>
            </a:r>
            <a:r>
              <a:rPr kumimoji="0" lang="en-GB" sz="2400" b="1" i="0" u="none" strike="noStrike" cap="none" normalizeH="0" smtClean="0">
                <a:ln>
                  <a:noFill/>
                </a:ln>
                <a:solidFill>
                  <a:schemeClr val="tx1"/>
                </a:solidFill>
                <a:effectLst/>
                <a:latin typeface="Times New Roman" pitchFamily="18" charset="0"/>
                <a:ea typeface="Times New Roman" pitchFamily="18" charset="0"/>
                <a:cs typeface="Times New Roman" pitchFamily="18" charset="0"/>
              </a:rPr>
              <a:t> SYSTEM</a:t>
            </a:r>
            <a:endParaRPr kumimoji="0" lang="en-US"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457200" algn="just" defTabSz="914400" rtl="0" eaLnBrk="1" fontAlgn="base" latinLnBrk="0" hangingPunct="1">
              <a:lnSpc>
                <a:spcPct val="100000"/>
              </a:lnSpc>
              <a:spcBef>
                <a:spcPct val="0"/>
              </a:spcBef>
              <a:spcAft>
                <a:spcPct val="0"/>
              </a:spcAft>
              <a:buClrTx/>
              <a:buSzTx/>
              <a:buFontTx/>
              <a:buNone/>
              <a:tabLst/>
            </a:pPr>
            <a:endParaRPr lang="en-GB" sz="1600" b="1" smtClean="0">
              <a:latin typeface="Arial" pitchFamily="34" charset="0"/>
              <a:ea typeface="Times New Roman" pitchFamily="18" charset="0"/>
              <a:cs typeface="Arial" pitchFamily="34" charset="0"/>
            </a:endParaRPr>
          </a:p>
          <a:p>
            <a:pPr marL="0" marR="0" lvl="0" indent="457200" algn="just" defTabSz="914400" rtl="0" eaLnBrk="1" fontAlgn="base" latinLnBrk="0" hangingPunct="1">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One of steganography’s disadvantages is that there is large overhead to hide very tiny amounts of information. </a:t>
            </a:r>
          </a:p>
          <a:p>
            <a:pPr lvl="0" indent="457200" algn="just" eaLnBrk="0" fontAlgn="base" hangingPunct="0">
              <a:spcBef>
                <a:spcPct val="0"/>
              </a:spcBef>
              <a:spcAft>
                <a:spcPct val="0"/>
              </a:spcAft>
              <a:buFont typeface="Wingdings" pitchFamily="2" charset="2"/>
              <a:buChar char="q"/>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GB" smtClean="0">
                <a:latin typeface="Times New Roman" pitchFamily="18" charset="0"/>
                <a:cs typeface="Times New Roman" pitchFamily="18" charset="0"/>
              </a:rPr>
              <a:t>Hiding short messages within wide text is limited by the size of the extensive text.</a:t>
            </a: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pPr>
            <a:endParaRPr lang="en-GB" smtClean="0">
              <a:latin typeface="Times New Roman" pitchFamily="18" charset="0"/>
              <a:cs typeface="Times New Roman" pitchFamily="18" charset="0"/>
            </a:endParaRPr>
          </a:p>
          <a:p>
            <a:pPr lvl="0" indent="457200" algn="just" eaLnBrk="0" fontAlgn="base" hangingPunct="0">
              <a:spcBef>
                <a:spcPct val="0"/>
              </a:spcBef>
              <a:spcAft>
                <a:spcPct val="0"/>
              </a:spcAft>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Text files cleanly aren’t big enough to covet more complex data like images or audio files.</a:t>
            </a:r>
          </a:p>
          <a:p>
            <a:pPr lvl="0" indent="457200" algn="just" eaLnBrk="0" fontAlgn="base" hangingPunct="0">
              <a:spcBef>
                <a:spcPct val="0"/>
              </a:spcBef>
              <a:spcAft>
                <a:spcPct val="0"/>
              </a:spcAft>
            </a:pPr>
            <a:endParaRPr lang="en-US"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29850" y="928670"/>
            <a:ext cx="1585866" cy="1143000"/>
          </a:xfrm>
        </p:spPr>
        <p:txBody>
          <a:bodyPr/>
          <a:lstStyle/>
          <a:p>
            <a:endParaRPr lang="en-US"/>
          </a:p>
        </p:txBody>
      </p:sp>
      <p:sp>
        <p:nvSpPr>
          <p:cNvPr id="3" name="Content Placeholder 2"/>
          <p:cNvSpPr>
            <a:spLocks noGrp="1"/>
          </p:cNvSpPr>
          <p:nvPr>
            <p:ph idx="1"/>
          </p:nvPr>
        </p:nvSpPr>
        <p:spPr>
          <a:xfrm>
            <a:off x="9929850" y="2000240"/>
            <a:ext cx="900090" cy="4389120"/>
          </a:xfrm>
        </p:spPr>
        <p:txBody>
          <a:bodyPr/>
          <a:lstStyle/>
          <a:p>
            <a:endParaRPr lang="en-US"/>
          </a:p>
        </p:txBody>
      </p:sp>
      <p:sp>
        <p:nvSpPr>
          <p:cNvPr id="6145" name="Rectangle 1"/>
          <p:cNvSpPr>
            <a:spLocks noChangeArrowheads="1"/>
          </p:cNvSpPr>
          <p:nvPr/>
        </p:nvSpPr>
        <p:spPr bwMode="auto">
          <a:xfrm>
            <a:off x="142844" y="785794"/>
            <a:ext cx="8072494" cy="4501220"/>
          </a:xfrm>
          <a:prstGeom prst="rect">
            <a:avLst/>
          </a:prstGeom>
          <a:noFill/>
          <a:ln w="9525">
            <a:noFill/>
            <a:miter lim="800000"/>
            <a:headEnd/>
            <a:tailEnd/>
          </a:ln>
          <a:effectLst/>
        </p:spPr>
        <p:txBody>
          <a:bodyPr vert="horz" wrap="square" lIns="417381" tIns="38088" rIns="9522" bIns="0" numCol="1" anchor="ctr" anchorCtr="0" compatLnSpc="1">
            <a:prstTxWarp prst="textNoShape">
              <a:avLst/>
            </a:prstTxWarp>
            <a:spAutoFit/>
          </a:bodyPr>
          <a:lstStyle/>
          <a:p>
            <a:pPr marL="0" marR="0" lvl="0" indent="457200" defTabSz="914400" rtl="0" eaLnBrk="1" fontAlgn="base" latinLnBrk="0" hangingPunct="1">
              <a:lnSpc>
                <a:spcPct val="100000"/>
              </a:lnSpc>
              <a:spcBef>
                <a:spcPct val="0"/>
              </a:spcBef>
              <a:spcAft>
                <a:spcPct val="0"/>
              </a:spcAft>
              <a:buClrTx/>
              <a:buSzTx/>
              <a:buFontTx/>
              <a:buNone/>
              <a:tabLst/>
            </a:pPr>
            <a:r>
              <a:rPr kumimoji="0" lang="en-GB"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PROPOSED</a:t>
            </a:r>
            <a:r>
              <a:rPr kumimoji="0" lang="en-GB" sz="2400" b="1" i="0" u="none" strike="noStrike" cap="none" normalizeH="0" smtClean="0">
                <a:ln>
                  <a:noFill/>
                </a:ln>
                <a:solidFill>
                  <a:schemeClr val="tx1"/>
                </a:solidFill>
                <a:effectLst/>
                <a:latin typeface="Times New Roman" pitchFamily="18" charset="0"/>
                <a:ea typeface="Times New Roman" pitchFamily="18" charset="0"/>
                <a:cs typeface="Times New Roman" pitchFamily="18" charset="0"/>
              </a:rPr>
              <a:t> SYSTEM</a:t>
            </a:r>
            <a:endParaRPr kumimoji="0" lang="en-US"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457200" algn="just" defTabSz="914400" rtl="0" eaLnBrk="1" fontAlgn="base" latinLnBrk="0" hangingPunct="1">
              <a:lnSpc>
                <a:spcPct val="100000"/>
              </a:lnSpc>
              <a:spcBef>
                <a:spcPct val="0"/>
              </a:spcBef>
              <a:spcAft>
                <a:spcPct val="0"/>
              </a:spcAft>
              <a:buClrTx/>
              <a:buSzTx/>
              <a:buFontTx/>
              <a:buNone/>
              <a:tabLst/>
            </a:pPr>
            <a:endParaRPr lang="en-GB" sz="1600" b="1" smtClean="0">
              <a:latin typeface="Arial" pitchFamily="34" charset="0"/>
              <a:ea typeface="Times New Roman" pitchFamily="18" charset="0"/>
              <a:cs typeface="Arial" pitchFamily="34" charset="0"/>
            </a:endParaRPr>
          </a:p>
          <a:p>
            <a:pPr marL="0" marR="0" lvl="0" indent="457200" algn="just" defTabSz="914400" rtl="0" eaLnBrk="1" fontAlgn="base" latinLnBrk="0" hangingPunct="1">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The proposed system showed high hiding rates with reasonable imperceptibility compared to other steganographic systems.</a:t>
            </a:r>
          </a:p>
          <a:p>
            <a:pPr lvl="0" indent="457200" algn="just" eaLnBrk="0" fontAlgn="base" hangingPunct="0">
              <a:spcBef>
                <a:spcPct val="0"/>
              </a:spcBef>
              <a:spcAft>
                <a:spcPct val="0"/>
              </a:spcAft>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GB" smtClean="0">
                <a:latin typeface="Times New Roman" pitchFamily="18" charset="0"/>
                <a:cs typeface="Times New Roman" pitchFamily="18" charset="0"/>
              </a:rPr>
              <a:t>Block Diagram of Embedding Secret Image In the authors present according to texture analysis in low frequency sub-band of Discrete Wavelet Transform (DWT),an adaptive image hiding algorithm.</a:t>
            </a: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a:t>
            </a:r>
            <a:r>
              <a:rPr lang="en-US" smtClean="0">
                <a:latin typeface="Times New Roman" pitchFamily="18" charset="0"/>
                <a:cs typeface="Times New Roman" pitchFamily="18" charset="0"/>
              </a:rPr>
              <a:t>proposed the DCT(Discrete Cosine Transform) is a mathematical transformation that takes a signal and transforms it from spatial domain into frequency domain.</a:t>
            </a:r>
            <a:endParaRPr lang="en-GB"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endParaRPr lang="en-GB"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GB" smtClean="0">
                <a:latin typeface="Times New Roman" pitchFamily="18" charset="0"/>
                <a:cs typeface="Times New Roman" pitchFamily="18" charset="0"/>
              </a:rPr>
              <a:t>We have chosen DCT because JPEG and MPEG use the DCT transform to concentrate image information by removing spatial data redundancies.</a:t>
            </a:r>
            <a:endParaRPr lang="en-US"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29850" y="928670"/>
            <a:ext cx="1585866" cy="1143000"/>
          </a:xfrm>
        </p:spPr>
        <p:txBody>
          <a:bodyPr/>
          <a:lstStyle/>
          <a:p>
            <a:endParaRPr lang="en-US"/>
          </a:p>
        </p:txBody>
      </p:sp>
      <p:sp>
        <p:nvSpPr>
          <p:cNvPr id="3" name="Content Placeholder 2"/>
          <p:cNvSpPr>
            <a:spLocks noGrp="1"/>
          </p:cNvSpPr>
          <p:nvPr>
            <p:ph idx="1"/>
          </p:nvPr>
        </p:nvSpPr>
        <p:spPr>
          <a:xfrm>
            <a:off x="9929850" y="2000240"/>
            <a:ext cx="900090" cy="4389120"/>
          </a:xfrm>
        </p:spPr>
        <p:txBody>
          <a:bodyPr/>
          <a:lstStyle/>
          <a:p>
            <a:endParaRPr lang="en-US"/>
          </a:p>
        </p:txBody>
      </p:sp>
      <p:sp>
        <p:nvSpPr>
          <p:cNvPr id="6145" name="Rectangle 1"/>
          <p:cNvSpPr>
            <a:spLocks noChangeArrowheads="1"/>
          </p:cNvSpPr>
          <p:nvPr/>
        </p:nvSpPr>
        <p:spPr bwMode="auto">
          <a:xfrm>
            <a:off x="142844" y="785794"/>
            <a:ext cx="8072494" cy="4778219"/>
          </a:xfrm>
          <a:prstGeom prst="rect">
            <a:avLst/>
          </a:prstGeom>
          <a:noFill/>
          <a:ln w="9525">
            <a:noFill/>
            <a:miter lim="800000"/>
            <a:headEnd/>
            <a:tailEnd/>
          </a:ln>
          <a:effectLst/>
        </p:spPr>
        <p:txBody>
          <a:bodyPr vert="horz" wrap="square" lIns="417381" tIns="38088" rIns="9522" bIns="0" numCol="1" anchor="ctr" anchorCtr="0" compatLnSpc="1">
            <a:prstTxWarp prst="textNoShape">
              <a:avLst/>
            </a:prstTxWarp>
            <a:spAutoFit/>
          </a:bodyPr>
          <a:lstStyle/>
          <a:p>
            <a:pPr marL="0" marR="0" lvl="0" indent="457200" defTabSz="914400" rtl="0" eaLnBrk="1" fontAlgn="base" latinLnBrk="0" hangingPunct="1">
              <a:lnSpc>
                <a:spcPct val="100000"/>
              </a:lnSpc>
              <a:spcBef>
                <a:spcPct val="0"/>
              </a:spcBef>
              <a:spcAft>
                <a:spcPct val="0"/>
              </a:spcAft>
              <a:buClrTx/>
              <a:buSzTx/>
              <a:buFontTx/>
              <a:buNone/>
              <a:tabLst/>
            </a:pPr>
            <a:r>
              <a:rPr kumimoji="0" lang="en-GB"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ADVANTAGES OF PROPOSED</a:t>
            </a:r>
            <a:r>
              <a:rPr kumimoji="0" lang="en-GB" sz="2400" b="1" i="0" u="none" strike="noStrike" cap="none" normalizeH="0" smtClean="0">
                <a:ln>
                  <a:noFill/>
                </a:ln>
                <a:solidFill>
                  <a:schemeClr val="tx1"/>
                </a:solidFill>
                <a:effectLst/>
                <a:latin typeface="Times New Roman" pitchFamily="18" charset="0"/>
                <a:ea typeface="Times New Roman" pitchFamily="18" charset="0"/>
                <a:cs typeface="Times New Roman" pitchFamily="18" charset="0"/>
              </a:rPr>
              <a:t> </a:t>
            </a:r>
            <a:r>
              <a:rPr kumimoji="0" lang="en-GB" sz="2400" b="1" i="0" u="none" strike="noStrike" cap="none" normalizeH="0" smtClean="0">
                <a:ln>
                  <a:noFill/>
                </a:ln>
                <a:solidFill>
                  <a:schemeClr val="tx1"/>
                </a:solidFill>
                <a:effectLst/>
                <a:latin typeface="Times New Roman" pitchFamily="18" charset="0"/>
                <a:ea typeface="Times New Roman" pitchFamily="18" charset="0"/>
                <a:cs typeface="Times New Roman" pitchFamily="18" charset="0"/>
              </a:rPr>
              <a:t>SYSTEM</a:t>
            </a:r>
            <a:endParaRPr kumimoji="0" lang="en-US" sz="2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457200" algn="just" defTabSz="914400" rtl="0" eaLnBrk="1" fontAlgn="base" latinLnBrk="0" hangingPunct="1">
              <a:lnSpc>
                <a:spcPct val="100000"/>
              </a:lnSpc>
              <a:spcBef>
                <a:spcPct val="0"/>
              </a:spcBef>
              <a:spcAft>
                <a:spcPct val="0"/>
              </a:spcAft>
              <a:buClrTx/>
              <a:buSzTx/>
              <a:buFontTx/>
              <a:buNone/>
              <a:tabLst/>
            </a:pPr>
            <a:endParaRPr lang="en-GB" sz="1600" b="1" smtClean="0">
              <a:latin typeface="Arial" pitchFamily="34" charset="0"/>
              <a:ea typeface="Times New Roman" pitchFamily="18" charset="0"/>
              <a:cs typeface="Arial" pitchFamily="34" charset="0"/>
            </a:endParaRPr>
          </a:p>
          <a:p>
            <a:pPr marL="0" marR="0" lvl="0" indent="457200" algn="just" defTabSz="914400" rtl="0" eaLnBrk="1" fontAlgn="base" latinLnBrk="0" hangingPunct="1">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pitchFamily="34" charset="0"/>
              <a:ea typeface="Times New Roman" pitchFamily="18" charset="0"/>
              <a:cs typeface="Arial" pitchFamily="34"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a:t>
            </a:r>
            <a:r>
              <a:rPr lang="en-US" smtClean="0">
                <a:latin typeface="Times New Roman" pitchFamily="18" charset="0"/>
                <a:cs typeface="Times New Roman" pitchFamily="18" charset="0"/>
              </a:rPr>
              <a:t>Fast data services.</a:t>
            </a: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GB" smtClean="0">
                <a:latin typeface="Times New Roman" pitchFamily="18" charset="0"/>
                <a:cs typeface="Times New Roman" pitchFamily="18" charset="0"/>
              </a:rPr>
              <a:t> </a:t>
            </a:r>
            <a:r>
              <a:rPr lang="en-GB" smtClean="0">
                <a:latin typeface="Times New Roman" pitchFamily="18" charset="0"/>
                <a:cs typeface="Times New Roman" pitchFamily="18" charset="0"/>
              </a:rPr>
              <a:t>Low data transfer costs.</a:t>
            </a:r>
          </a:p>
          <a:p>
            <a:pPr lvl="0" indent="457200" algn="just" eaLnBrk="0" fontAlgn="base" hangingPunct="0">
              <a:spcBef>
                <a:spcPct val="0"/>
              </a:spcBef>
              <a:spcAft>
                <a:spcPct val="0"/>
              </a:spcAft>
              <a:buFont typeface="Wingdings" pitchFamily="2" charset="2"/>
              <a:buChar char="q"/>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latin typeface="Times New Roman" pitchFamily="18" charset="0"/>
                <a:cs typeface="Times New Roman" pitchFamily="18" charset="0"/>
              </a:rPr>
              <a:t> </a:t>
            </a:r>
            <a:r>
              <a:rPr lang="en-US" smtClean="0">
                <a:latin typeface="Times New Roman" pitchFamily="18" charset="0"/>
                <a:cs typeface="Times New Roman" pitchFamily="18" charset="0"/>
              </a:rPr>
              <a:t>More functionality possible(new devices with better displays and browser functionality).</a:t>
            </a:r>
            <a:endParaRPr lang="en-GB"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endParaRPr lang="en-GB"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GB" smtClean="0">
                <a:latin typeface="Times New Roman" pitchFamily="18" charset="0"/>
                <a:cs typeface="Times New Roman" pitchFamily="18" charset="0"/>
              </a:rPr>
              <a:t> </a:t>
            </a:r>
            <a:r>
              <a:rPr lang="en-GB" smtClean="0">
                <a:latin typeface="Times New Roman" pitchFamily="18" charset="0"/>
                <a:cs typeface="Times New Roman" pitchFamily="18" charset="0"/>
              </a:rPr>
              <a:t>Higher Security mechanisms.</a:t>
            </a:r>
          </a:p>
          <a:p>
            <a:pPr lvl="0" indent="457200" algn="just" eaLnBrk="0" fontAlgn="base" hangingPunct="0">
              <a:spcBef>
                <a:spcPct val="0"/>
              </a:spcBef>
              <a:spcAft>
                <a:spcPct val="0"/>
              </a:spcAft>
              <a:buFont typeface="Wingdings" pitchFamily="2" charset="2"/>
              <a:buChar char="q"/>
            </a:pPr>
            <a:endParaRPr lang="en-GB"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GB" smtClean="0">
                <a:latin typeface="Times New Roman" pitchFamily="18" charset="0"/>
                <a:cs typeface="Times New Roman" pitchFamily="18" charset="0"/>
              </a:rPr>
              <a:t> </a:t>
            </a:r>
            <a:r>
              <a:rPr lang="en-GB" smtClean="0">
                <a:latin typeface="Times New Roman" pitchFamily="18" charset="0"/>
                <a:cs typeface="Times New Roman" pitchFamily="18" charset="0"/>
              </a:rPr>
              <a:t>There is no time constrains.</a:t>
            </a:r>
          </a:p>
          <a:p>
            <a:pPr lvl="0" indent="457200" algn="just" eaLnBrk="0" fontAlgn="base" hangingPunct="0">
              <a:spcBef>
                <a:spcPct val="0"/>
              </a:spcBef>
              <a:spcAft>
                <a:spcPct val="0"/>
              </a:spcAft>
              <a:buFont typeface="Wingdings" pitchFamily="2" charset="2"/>
              <a:buChar char="q"/>
            </a:pPr>
            <a:endParaRPr lang="en-GB"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GB" smtClean="0">
                <a:latin typeface="Times New Roman" pitchFamily="18" charset="0"/>
                <a:cs typeface="Times New Roman" pitchFamily="18" charset="0"/>
              </a:rPr>
              <a:t> we can do banking from any place with less time.</a:t>
            </a:r>
          </a:p>
          <a:p>
            <a:pPr lvl="0" indent="457200" algn="just" eaLnBrk="0" fontAlgn="base" hangingPunct="0">
              <a:spcBef>
                <a:spcPct val="0"/>
              </a:spcBef>
              <a:spcAft>
                <a:spcPct val="0"/>
              </a:spcAft>
              <a:buFont typeface="Wingdings" pitchFamily="2" charset="2"/>
              <a:buChar char="q"/>
            </a:pPr>
            <a:endParaRPr lang="en-GB"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GB" smtClean="0">
                <a:latin typeface="Times New Roman" pitchFamily="18" charset="0"/>
                <a:cs typeface="Times New Roman" pitchFamily="18" charset="0"/>
              </a:rPr>
              <a:t> There is no risk of disclosure.</a:t>
            </a:r>
            <a:endParaRPr lang="en-US"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4348" y="714356"/>
            <a:ext cx="4614866" cy="561228"/>
          </a:xfrm>
        </p:spPr>
        <p:txBody>
          <a:bodyPr>
            <a:normAutofit/>
          </a:bodyPr>
          <a:lstStyle/>
          <a:p>
            <a:r>
              <a:rPr lang="en-GB" sz="2400" b="1" smtClean="0">
                <a:solidFill>
                  <a:schemeClr val="tx1"/>
                </a:solidFill>
                <a:latin typeface="Times New Roman" pitchFamily="18" charset="0"/>
                <a:cs typeface="Times New Roman" pitchFamily="18" charset="0"/>
              </a:rPr>
              <a:t>TYPES OF STEGANOGRAPHY</a:t>
            </a:r>
            <a:endParaRPr lang="en-US" sz="2400" b="1">
              <a:solidFill>
                <a:schemeClr val="tx1"/>
              </a:solidFill>
              <a:latin typeface="Times New Roman" pitchFamily="18" charset="0"/>
              <a:cs typeface="Times New Roman" pitchFamily="18" charset="0"/>
            </a:endParaRPr>
          </a:p>
        </p:txBody>
      </p:sp>
      <p:pic>
        <p:nvPicPr>
          <p:cNvPr id="4" name="Content Placeholder 3" descr="7f9c8cdd-1844-4059-8d0b-25052f7cc003.jpg"/>
          <p:cNvPicPr>
            <a:picLocks noGrp="1"/>
          </p:cNvPicPr>
          <p:nvPr>
            <p:ph idx="1"/>
          </p:nvPr>
        </p:nvPicPr>
        <p:blipFill>
          <a:blip r:embed="rId2"/>
          <a:stretch>
            <a:fillRect/>
          </a:stretch>
        </p:blipFill>
        <p:spPr>
          <a:xfrm>
            <a:off x="2000232" y="1571612"/>
            <a:ext cx="5643602" cy="4929222"/>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72660" y="1000108"/>
            <a:ext cx="257148" cy="918418"/>
          </a:xfrm>
        </p:spPr>
        <p:txBody>
          <a:bodyPr/>
          <a:lstStyle/>
          <a:p>
            <a:endParaRPr lang="en-US"/>
          </a:p>
        </p:txBody>
      </p:sp>
      <p:pic>
        <p:nvPicPr>
          <p:cNvPr id="5" name="Content Placeholder 4" descr="big-data-security-1.jpg"/>
          <p:cNvPicPr>
            <a:picLocks noGrp="1" noChangeAspect="1"/>
          </p:cNvPicPr>
          <p:nvPr>
            <p:ph idx="1"/>
          </p:nvPr>
        </p:nvPicPr>
        <p:blipFill>
          <a:blip r:embed="rId2"/>
          <a:stretch>
            <a:fillRect/>
          </a:stretch>
        </p:blipFill>
        <p:spPr>
          <a:xfrm>
            <a:off x="1785918" y="3429000"/>
            <a:ext cx="5214974" cy="3034903"/>
          </a:xfrm>
        </p:spPr>
      </p:pic>
      <p:sp>
        <p:nvSpPr>
          <p:cNvPr id="4" name="Rectangle 3"/>
          <p:cNvSpPr/>
          <p:nvPr/>
        </p:nvSpPr>
        <p:spPr>
          <a:xfrm>
            <a:off x="214282" y="785794"/>
            <a:ext cx="8643998" cy="2400657"/>
          </a:xfrm>
          <a:prstGeom prst="rect">
            <a:avLst/>
          </a:prstGeom>
        </p:spPr>
        <p:txBody>
          <a:bodyPr wrap="square">
            <a:spAutoFit/>
          </a:bodyPr>
          <a:lstStyle/>
          <a:p>
            <a:pPr lvl="0" indent="457200" algn="just" fontAlgn="base">
              <a:spcBef>
                <a:spcPct val="0"/>
              </a:spcBef>
              <a:spcAft>
                <a:spcPct val="0"/>
              </a:spcAft>
            </a:pPr>
            <a:r>
              <a:rPr lang="en-US" sz="2400" b="1" smtClean="0">
                <a:latin typeface="Times New Roman" pitchFamily="18" charset="0"/>
                <a:ea typeface="Times New Roman" pitchFamily="18" charset="0"/>
                <a:cs typeface="Times New Roman" pitchFamily="18" charset="0"/>
              </a:rPr>
              <a:t>PROJECT OBJECTIVES</a:t>
            </a:r>
          </a:p>
          <a:p>
            <a:pPr lvl="0" indent="457200" algn="just" fontAlgn="base">
              <a:spcBef>
                <a:spcPct val="0"/>
              </a:spcBef>
              <a:spcAft>
                <a:spcPct val="0"/>
              </a:spcAft>
            </a:pPr>
            <a:endParaRPr lang="en-GB" b="1" smtClean="0">
              <a:latin typeface="Times New Roman" pitchFamily="18" charset="0"/>
              <a:ea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solidFill>
                  <a:srgbClr val="202225"/>
                </a:solidFill>
                <a:latin typeface="Times New Roman" pitchFamily="18" charset="0"/>
                <a:ea typeface="Times New Roman" pitchFamily="18" charset="0"/>
                <a:cs typeface="Times New Roman" pitchFamily="18" charset="0"/>
              </a:rPr>
              <a:t>In this project we primarily concentrated on the data security issues when sending the data over the network using steganographic techniques. </a:t>
            </a:r>
          </a:p>
          <a:p>
            <a:pPr lvl="0" indent="457200" algn="just" eaLnBrk="0" fontAlgn="base" hangingPunct="0">
              <a:spcBef>
                <a:spcPct val="0"/>
              </a:spcBef>
              <a:spcAft>
                <a:spcPct val="0"/>
              </a:spcAft>
              <a:buFont typeface="Wingdings" pitchFamily="2" charset="2"/>
              <a:buChar char="q"/>
            </a:pPr>
            <a:endParaRPr lang="en-US" smtClean="0">
              <a:latin typeface="Times New Roman" pitchFamily="18" charset="0"/>
              <a:cs typeface="Times New Roman" pitchFamily="18" charset="0"/>
            </a:endParaRPr>
          </a:p>
          <a:p>
            <a:pPr lvl="0" indent="457200" algn="just" eaLnBrk="0" fontAlgn="base" hangingPunct="0">
              <a:spcBef>
                <a:spcPct val="0"/>
              </a:spcBef>
              <a:spcAft>
                <a:spcPct val="0"/>
              </a:spcAft>
              <a:buFont typeface="Wingdings" pitchFamily="2" charset="2"/>
              <a:buChar char="q"/>
            </a:pPr>
            <a:r>
              <a:rPr lang="en-US" smtClean="0">
                <a:solidFill>
                  <a:srgbClr val="202225"/>
                </a:solidFill>
                <a:latin typeface="Times New Roman" pitchFamily="18" charset="0"/>
                <a:ea typeface="Times New Roman" pitchFamily="18" charset="0"/>
                <a:cs typeface="Times New Roman" pitchFamily="18" charset="0"/>
              </a:rPr>
              <a:t>The main objectives of our project are to product security tool based on steganography techniques to hider message carried by stego-media which should not be sensible to human beings and avoid drawing suspicion to the existence of hidden message. </a:t>
            </a:r>
            <a:endParaRPr lang="en-US"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437</TotalTime>
  <Words>956</Words>
  <Application>Microsoft Office PowerPoint</Application>
  <PresentationFormat>On-screen Show (4:3)</PresentationFormat>
  <Paragraphs>169</Paragraphs>
  <Slides>24</Slides>
  <Notes>1</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Flow</vt:lpstr>
      <vt:lpstr>DATA HIDER</vt:lpstr>
      <vt:lpstr>Slide 2</vt:lpstr>
      <vt:lpstr>Slide 3</vt:lpstr>
      <vt:lpstr>Slide 4</vt:lpstr>
      <vt:lpstr>Slide 5</vt:lpstr>
      <vt:lpstr>Slide 6</vt:lpstr>
      <vt:lpstr>Slide 7</vt:lpstr>
      <vt:lpstr>TYPES OF STEGANOGRAPHY</vt:lpstr>
      <vt:lpstr>Slide 9</vt:lpstr>
      <vt:lpstr>OVERVIEW OF IMAGE STEGANOGRAPHY</vt:lpstr>
      <vt:lpstr>BACKGROUND PROCESS </vt:lpstr>
      <vt:lpstr> </vt:lpstr>
      <vt:lpstr>MODULES </vt:lpstr>
      <vt:lpstr>Slide 14</vt:lpstr>
      <vt:lpstr>Slide 15</vt:lpstr>
      <vt:lpstr>Slide 16</vt:lpstr>
      <vt:lpstr>Slide 17</vt:lpstr>
      <vt:lpstr>Slide 18</vt:lpstr>
      <vt:lpstr>Slide 19</vt:lpstr>
      <vt:lpstr>Slide 20</vt:lpstr>
      <vt:lpstr>Slide 21</vt:lpstr>
      <vt:lpstr>Slide 22</vt:lpstr>
      <vt:lpstr>   </vt:lpstr>
      <vt:lpstr>Slide 24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HP</cp:lastModifiedBy>
  <cp:revision>115</cp:revision>
  <dcterms:created xsi:type="dcterms:W3CDTF">2022-01-02T15:14:51Z</dcterms:created>
  <dcterms:modified xsi:type="dcterms:W3CDTF">2022-06-16T12:24:31Z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1f637ec9268b4ded80d20c3bf6f00fc6</vt:lpwstr>
  </property>
</Properties>
</file>